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25"/>
  </p:notesMasterIdLst>
  <p:handoutMasterIdLst>
    <p:handoutMasterId r:id="rId26"/>
  </p:handoutMasterIdLst>
  <p:sldIdLst>
    <p:sldId id="681" r:id="rId2"/>
    <p:sldId id="1382" r:id="rId3"/>
    <p:sldId id="1459" r:id="rId4"/>
    <p:sldId id="1460" r:id="rId5"/>
    <p:sldId id="1430" r:id="rId6"/>
    <p:sldId id="1410" r:id="rId7"/>
    <p:sldId id="1439" r:id="rId8"/>
    <p:sldId id="1440" r:id="rId9"/>
    <p:sldId id="1455" r:id="rId10"/>
    <p:sldId id="1456" r:id="rId11"/>
    <p:sldId id="1441" r:id="rId12"/>
    <p:sldId id="1457" r:id="rId13"/>
    <p:sldId id="1444" r:id="rId14"/>
    <p:sldId id="1446" r:id="rId15"/>
    <p:sldId id="1447" r:id="rId16"/>
    <p:sldId id="1449" r:id="rId17"/>
    <p:sldId id="1451" r:id="rId18"/>
    <p:sldId id="1452" r:id="rId19"/>
    <p:sldId id="1453" r:id="rId20"/>
    <p:sldId id="1454" r:id="rId21"/>
    <p:sldId id="1398" r:id="rId22"/>
    <p:sldId id="1409" r:id="rId23"/>
    <p:sldId id="1458" r:id="rId24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F8233005-7061-4933-8340-0A903B3B688E}">
          <p14:sldIdLst>
            <p14:sldId id="681"/>
            <p14:sldId id="1382"/>
          </p14:sldIdLst>
        </p14:section>
        <p14:section name="본학습 1" id="{60B5B103-BFF1-483D-BBBF-720208707E9A}">
          <p14:sldIdLst>
            <p14:sldId id="1459"/>
            <p14:sldId id="1460"/>
            <p14:sldId id="1430"/>
            <p14:sldId id="1410"/>
            <p14:sldId id="1439"/>
            <p14:sldId id="1440"/>
            <p14:sldId id="1455"/>
            <p14:sldId id="1456"/>
            <p14:sldId id="1441"/>
            <p14:sldId id="1457"/>
            <p14:sldId id="1444"/>
            <p14:sldId id="1446"/>
            <p14:sldId id="1447"/>
            <p14:sldId id="1449"/>
            <p14:sldId id="1451"/>
            <p14:sldId id="1452"/>
            <p14:sldId id="1453"/>
            <p14:sldId id="1454"/>
          </p14:sldIdLst>
        </p14:section>
        <p14:section name="오늘의 결론!" id="{79B2F523-BDFD-4197-9396-2482DA2C937B}">
          <p14:sldIdLst>
            <p14:sldId id="1398"/>
            <p14:sldId id="1409"/>
            <p14:sldId id="1458"/>
          </p14:sldIdLst>
        </p14:section>
      </p14:sectionLst>
    </p:ext>
    <p:ext uri="{EFAFB233-063F-42B5-8137-9DF3F51BA10A}">
      <p15:sldGuideLst xmlns:p15="http://schemas.microsoft.com/office/powerpoint/2012/main">
        <p15:guide id="2" pos="2222" userDrawn="1">
          <p15:clr>
            <a:srgbClr val="A4A3A4"/>
          </p15:clr>
        </p15:guide>
        <p15:guide id="3" orient="horz" pos="1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cs" initials="e" lastIdx="1" clrIdx="0">
    <p:extLst>
      <p:ext uri="{19B8F6BF-5375-455C-9EA6-DF929625EA0E}">
        <p15:presenceInfo xmlns:p15="http://schemas.microsoft.com/office/powerpoint/2012/main" userId="elic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D5DD"/>
    <a:srgbClr val="BE9772"/>
    <a:srgbClr val="1F3B57"/>
    <a:srgbClr val="A5CEEE"/>
    <a:srgbClr val="FEBF34"/>
    <a:srgbClr val="2D5B7D"/>
    <a:srgbClr val="FFFFFF"/>
    <a:srgbClr val="EB9120"/>
    <a:srgbClr val="FF3399"/>
    <a:srgbClr val="829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31" autoAdjust="0"/>
    <p:restoredTop sz="96279" autoAdjust="0"/>
  </p:normalViewPr>
  <p:slideViewPr>
    <p:cSldViewPr snapToGrid="0">
      <p:cViewPr>
        <p:scale>
          <a:sx n="70" d="100"/>
          <a:sy n="70" d="100"/>
        </p:scale>
        <p:origin x="1667" y="781"/>
      </p:cViewPr>
      <p:guideLst>
        <p:guide pos="2222"/>
        <p:guide orient="horz" pos="15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62"/>
    </p:cViewPr>
  </p:sorterViewPr>
  <p:notesViewPr>
    <p:cSldViewPr snapToGrid="0" showGuides="1">
      <p:cViewPr varScale="1">
        <p:scale>
          <a:sx n="78" d="100"/>
          <a:sy n="78" d="100"/>
        </p:scale>
        <p:origin x="3966" y="11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354E9F-8AAC-48CD-A70A-778193B50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218B35-3E43-49FD-AF6E-7CC189A038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7B539-9933-4AFE-9C98-A2B5CFC985DF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2025-06-11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31C9D5-F0B7-4A46-951C-78CFD8BEF2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34983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F15002-B610-4086-B89B-891842C033C2}" type="datetimeFigureOut">
              <a:rPr lang="ko-KR" altLang="en-US" smtClean="0"/>
              <a:pPr/>
              <a:t>2025-06-11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1449E4F-68AD-4E68-B67A-3656668724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96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49E4F-68AD-4E68-B67A-36566687241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4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도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66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C2D750E4-0C8D-BAB1-7E29-AD70EA2CB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3217D07-7A2D-43EA-0C83-7AF3277FF6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5295644" y="982744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9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  <p15:guide id="3" pos="5239" userDrawn="1">
          <p15:clr>
            <a:srgbClr val="FBAE40"/>
          </p15:clr>
        </p15:guide>
        <p15:guide id="4" pos="52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414B4A64-BD48-9DDB-F54B-49EDB737E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1E3506-FA40-EA28-9475-565521100A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-120418" y="982744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8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2B40F71-4F78-319A-D3D9-F9C9600177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1798655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760C44C-5285-ACDF-E327-B4D7DF557A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-321547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2E5A23-7E5C-AEDC-60D7-F2C4D050B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4250452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1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D4D0D20-FC08-FA35-93B8-19A829B3AD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92980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2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DBF548D1-FBA5-066B-72A5-4D0FE2636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3E14070-89AC-24CE-100A-50E39CBF3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000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68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4B97879-1F01-6372-1BFC-10BB1B077D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10766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5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강사_축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B62C00-B7E7-C1C9-A82C-E0B04E6E275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426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0051D5-41E9-4413-F5D1-D0933A2E99FF}"/>
              </a:ext>
            </a:extLst>
          </p:cNvPr>
          <p:cNvSpPr/>
          <p:nvPr userDrawn="1"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568D68-BEC7-AC71-798C-6143B3522401}"/>
              </a:ext>
            </a:extLst>
          </p:cNvPr>
          <p:cNvSpPr/>
          <p:nvPr userDrawn="1"/>
        </p:nvSpPr>
        <p:spPr>
          <a:xfrm>
            <a:off x="398354" y="561312"/>
            <a:ext cx="8329188" cy="43275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5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2">
            <a:extLst>
              <a:ext uri="{FF2B5EF4-FFF2-40B4-BE49-F238E27FC236}">
                <a16:creationId xmlns:a16="http://schemas.microsoft.com/office/drawing/2014/main" id="{490BA109-F86F-4067-B4C8-C3211E42DB0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7000" y="670892"/>
            <a:ext cx="8370000" cy="0"/>
          </a:xfrm>
          <a:prstGeom prst="line">
            <a:avLst/>
          </a:prstGeom>
          <a:noFill/>
          <a:ln w="9525">
            <a:solidFill>
              <a:srgbClr val="A9B6E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775058">
              <a:lnSpc>
                <a:spcPct val="90000"/>
              </a:lnSpc>
              <a:defRPr/>
            </a:pPr>
            <a:endParaRPr lang="ko-KR" altLang="en-US" sz="675" dirty="0">
              <a:solidFill>
                <a:srgbClr val="000000"/>
              </a:solidFill>
              <a:latin typeface="Arial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FF2CCD-0E88-41C1-B957-BB7B615B8B6B}"/>
              </a:ext>
            </a:extLst>
          </p:cNvPr>
          <p:cNvSpPr/>
          <p:nvPr userDrawn="1"/>
        </p:nvSpPr>
        <p:spPr>
          <a:xfrm>
            <a:off x="387003" y="1046791"/>
            <a:ext cx="1064099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8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7B1DC-EBDF-5D55-2906-CF10CF2A4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981" y="324953"/>
            <a:ext cx="671018" cy="2890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488C1E-2492-3722-0C9F-B6B1F53D5F52}"/>
              </a:ext>
            </a:extLst>
          </p:cNvPr>
          <p:cNvSpPr/>
          <p:nvPr userDrawn="1"/>
        </p:nvSpPr>
        <p:spPr>
          <a:xfrm>
            <a:off x="387000" y="727867"/>
            <a:ext cx="3527175" cy="318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2025</a:t>
            </a:r>
            <a:r>
              <a:rPr lang="ko-KR" altLang="en-US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 </a:t>
            </a:r>
            <a:r>
              <a:rPr lang="en-US" altLang="ko-KR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KBI tube </a:t>
            </a:r>
            <a:r>
              <a:rPr lang="ko-KR" altLang="en-US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금융직무 콘텐츠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A5B236-4B77-FAE1-F47C-D0F5DA981F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1" y="233351"/>
            <a:ext cx="1960498" cy="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69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퀴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7B6987-8938-4FCE-7C52-C222138D4AB4}"/>
              </a:ext>
            </a:extLst>
          </p:cNvPr>
          <p:cNvSpPr txBox="1"/>
          <p:nvPr userDrawn="1"/>
        </p:nvSpPr>
        <p:spPr>
          <a:xfrm>
            <a:off x="-1574" y="0"/>
            <a:ext cx="9144000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en-US" altLang="ko-KR" sz="32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Quiz</a:t>
            </a:r>
            <a:endParaRPr lang="ko-KR" altLang="en-US" sz="3200" b="1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33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도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08700D-DF2C-2A3C-CAA7-F94039FF0794}"/>
              </a:ext>
            </a:extLst>
          </p:cNvPr>
          <p:cNvSpPr/>
          <p:nvPr userDrawn="1"/>
        </p:nvSpPr>
        <p:spPr>
          <a:xfrm>
            <a:off x="841375" y="548143"/>
            <a:ext cx="7475538" cy="4047214"/>
          </a:xfrm>
          <a:prstGeom prst="rect">
            <a:avLst/>
          </a:prstGeom>
          <a:solidFill>
            <a:schemeClr val="bg1"/>
          </a:solidFill>
          <a:ln w="28575">
            <a:solidFill>
              <a:srgbClr val="32A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78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도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7B8802D-7DBF-87D2-088E-495EE76CA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76B088BA-D127-282A-EA5D-FC9C42BB2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8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BB42BF-9FC1-8C18-9BDA-7ACA305EDD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FE317422-C4DC-C0A7-9E38-66F84B4B4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A0C437F9-9CA1-67F5-C299-C009E4712861}"/>
              </a:ext>
            </a:extLst>
          </p:cNvPr>
          <p:cNvSpPr/>
          <p:nvPr userDrawn="1"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solidFill>
            <a:srgbClr val="000000">
              <a:alpha val="60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44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4FF531-3414-6DEA-1832-FBADAE9EA4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174"/>
            <a:ext cx="9144000" cy="5133151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FE317422-C4DC-C0A7-9E38-66F84B4B4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" y="-5175"/>
            <a:ext cx="9144000" cy="5143500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A0C437F9-9CA1-67F5-C299-C009E4712861}"/>
              </a:ext>
            </a:extLst>
          </p:cNvPr>
          <p:cNvSpPr/>
          <p:nvPr userDrawn="1"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115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033F2B6C-833A-2B8E-54D6-3028F8312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01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0B502EE5-DDC5-442C-7366-F58B5988C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71CC554-C715-9BFD-0DFD-DA08DFFDE6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2601081" y="1024932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3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0BD5983-1FA1-43ED-A42F-BF215950BFCE}"/>
              </a:ext>
            </a:extLst>
          </p:cNvPr>
          <p:cNvGrpSpPr/>
          <p:nvPr userDrawn="1"/>
        </p:nvGrpSpPr>
        <p:grpSpPr>
          <a:xfrm>
            <a:off x="0" y="-306927"/>
            <a:ext cx="9144000" cy="270000"/>
            <a:chOff x="0" y="-309844"/>
            <a:chExt cx="9043336" cy="252000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946E86DB-D476-486F-AC38-8872F02B9F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과정명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5DE17387-F8AF-4482-AC3E-FF70F2B846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780" y="-309844"/>
              <a:ext cx="2822108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kern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지역주택조합의 진실</a:t>
              </a:r>
            </a:p>
          </p:txBody>
        </p:sp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E9FE9553-1C35-41A4-AF21-8A528434C5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71888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회차명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3F8F32A2-7DB2-4B5F-B63D-AF08078F91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21668" y="-309844"/>
              <a:ext cx="2822108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05. </a:t>
              </a:r>
              <a:r>
                <a:rPr lang="ko-KR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지역주택조합의 피해 사례</a:t>
              </a:r>
              <a:endParaRPr lang="en-US" altLang="ko-KR" sz="9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D0DA453A-C7B9-4CC5-8282-65AF456000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43776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화면번호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CD424457-739A-43F8-A49F-1E334F01B4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193556" y="-309844"/>
              <a:ext cx="849780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Rectangle 22">
            <a:extLst>
              <a:ext uri="{FF2B5EF4-FFF2-40B4-BE49-F238E27FC236}">
                <a16:creationId xmlns:a16="http://schemas.microsoft.com/office/drawing/2014/main" id="{E902E657-CA4D-452E-ACA9-B22CA2E13B1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-306927"/>
            <a:ext cx="1512000" cy="27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화면설명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1B6558B3-C152-4BBE-9820-43DABF14DC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-15906"/>
            <a:ext cx="1512000" cy="29377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endParaRPr lang="ko-KR" altLang="en-US" sz="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69A265BE-D4D8-49A2-928F-E3F577B1D4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2956519"/>
            <a:ext cx="1512000" cy="27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524FCEAC-3D00-410B-AD09-C78C7DA095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3247540"/>
            <a:ext cx="1512000" cy="18959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endParaRPr lang="ko-KR" altLang="en-US" sz="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97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693" r:id="rId2"/>
    <p:sldLayoutId id="2147483694" r:id="rId3"/>
    <p:sldLayoutId id="2147483723" r:id="rId4"/>
    <p:sldLayoutId id="2147483707" r:id="rId5"/>
    <p:sldLayoutId id="2147483697" r:id="rId6"/>
    <p:sldLayoutId id="2147483739" r:id="rId7"/>
    <p:sldLayoutId id="2147483720" r:id="rId8"/>
    <p:sldLayoutId id="2147483726" r:id="rId9"/>
    <p:sldLayoutId id="2147483703" r:id="rId10"/>
    <p:sldLayoutId id="2147483725" r:id="rId11"/>
    <p:sldLayoutId id="2147483729" r:id="rId12"/>
    <p:sldLayoutId id="2147483733" r:id="rId13"/>
    <p:sldLayoutId id="2147483734" r:id="rId14"/>
    <p:sldLayoutId id="2147483735" r:id="rId15"/>
    <p:sldLayoutId id="2147483738" r:id="rId16"/>
    <p:sldLayoutId id="2147483736" r:id="rId17"/>
    <p:sldLayoutId id="2147483737" r:id="rId18"/>
    <p:sldLayoutId id="2147483724" r:id="rId19"/>
    <p:sldLayoutId id="2147483722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emf"/><Relationship Id="rId5" Type="http://schemas.microsoft.com/office/2007/relationships/hdphoto" Target="../media/hdphoto5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3AEEE0-DA6B-4278-8878-E1FEA97483BF}"/>
              </a:ext>
            </a:extLst>
          </p:cNvPr>
          <p:cNvSpPr/>
          <p:nvPr/>
        </p:nvSpPr>
        <p:spPr>
          <a:xfrm>
            <a:off x="0" y="2076454"/>
            <a:ext cx="9144000" cy="423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지역주택조합의 진실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A92332-E1D9-4A4E-B76D-ED0636B40A33}"/>
              </a:ext>
            </a:extLst>
          </p:cNvPr>
          <p:cNvSpPr/>
          <p:nvPr/>
        </p:nvSpPr>
        <p:spPr>
          <a:xfrm>
            <a:off x="0" y="2668966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05. </a:t>
            </a:r>
            <a:r>
              <a:rPr lang="ko-KR" altLang="en-US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지역주택조합의 피해 사례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D6645F-BC87-4DA3-9833-F4927F6BC282}"/>
              </a:ext>
            </a:extLst>
          </p:cNvPr>
          <p:cNvSpPr/>
          <p:nvPr/>
        </p:nvSpPr>
        <p:spPr>
          <a:xfrm>
            <a:off x="0" y="3414116"/>
            <a:ext cx="9144000" cy="23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내용전문가</a:t>
            </a:r>
            <a:r>
              <a:rPr lang="en-US" altLang="ko-KR" sz="1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spc="-113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최황수</a:t>
            </a:r>
            <a:endParaRPr lang="ko-KR" altLang="en-US" sz="1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86C02-6CC6-37E7-D32D-D8F207337514}"/>
              </a:ext>
            </a:extLst>
          </p:cNvPr>
          <p:cNvSpPr txBox="1"/>
          <p:nvPr/>
        </p:nvSpPr>
        <p:spPr>
          <a:xfrm>
            <a:off x="9144001" y="26437"/>
            <a:ext cx="1554480" cy="29446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사용폰트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와구리체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TTF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ExtraBold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강원교육튼튼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Bold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Regular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781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48B36E-B120-4613-BE48-796D2023DA29}"/>
              </a:ext>
            </a:extLst>
          </p:cNvPr>
          <p:cNvSpPr/>
          <p:nvPr/>
        </p:nvSpPr>
        <p:spPr>
          <a:xfrm>
            <a:off x="0" y="1862552"/>
            <a:ext cx="9144000" cy="2890471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주로 모집 당시에 이런 어떤 허위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광고라든가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허위 사실을 갖다가 적시하면서 조합원들을 시쳇말로 꼬시는 경우가 상당히 많이 있다라고 볼 수 있을 것 같고요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1412329560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7A18C-31B0-424A-A6E4-9E8962FB4661}"/>
              </a:ext>
            </a:extLst>
          </p:cNvPr>
          <p:cNvSpPr txBox="1"/>
          <p:nvPr/>
        </p:nvSpPr>
        <p:spPr>
          <a:xfrm>
            <a:off x="3164695" y="1202407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허위 과장 광고로 조합원 모집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6F1C1-F081-4B52-A12F-23BBE1896586}"/>
              </a:ext>
            </a:extLst>
          </p:cNvPr>
          <p:cNvSpPr txBox="1"/>
          <p:nvPr/>
        </p:nvSpPr>
        <p:spPr>
          <a:xfrm>
            <a:off x="3164695" y="854164"/>
            <a:ext cx="366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확정되지 않은 사실에 근거한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5193F-AC9B-4659-AE49-17D287F47A6F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CC1C66-E2B0-4DBB-B48E-13DB779A7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30A060-6240-4D13-BFC5-1C963365D77D}"/>
              </a:ext>
            </a:extLst>
          </p:cNvPr>
          <p:cNvSpPr/>
          <p:nvPr/>
        </p:nvSpPr>
        <p:spPr>
          <a:xfrm>
            <a:off x="3164695" y="3828216"/>
            <a:ext cx="5882184" cy="525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대부분 초기 조합원 모집 시 허위 과장 광고가 난무함</a:t>
            </a:r>
            <a:endParaRPr lang="en-US" altLang="ko-KR"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6680A9B-7EB5-4F0C-81AF-D28CCA1679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70" b="76892" l="5859" r="95606">
                        <a14:foregroundMark x1="7856" y1="25896" x2="6258" y2="72908"/>
                        <a14:foregroundMark x1="16644" y1="25896" x2="14780" y2="70518"/>
                        <a14:foregroundMark x1="8921" y1="54183" x2="10786" y2="73307"/>
                        <a14:foregroundMark x1="6924" y1="36255" x2="5859" y2="49004"/>
                        <a14:foregroundMark x1="27830" y1="25498" x2="24101" y2="54582"/>
                        <a14:foregroundMark x1="24101" y1="54582" x2="27696" y2="33068"/>
                        <a14:foregroundMark x1="27696" y1="33068" x2="27830" y2="27888"/>
                        <a14:foregroundMark x1="26897" y1="37052" x2="44075" y2="37450"/>
                        <a14:foregroundMark x1="41278" y1="24701" x2="43542" y2="47410"/>
                        <a14:foregroundMark x1="43542" y1="47410" x2="43409" y2="69323"/>
                        <a14:foregroundMark x1="43409" y1="69323" x2="44208" y2="74900"/>
                        <a14:foregroundMark x1="53795" y1="29482" x2="52863" y2="71713"/>
                        <a14:foregroundMark x1="61385" y1="33068" x2="67510" y2="41434"/>
                        <a14:foregroundMark x1="67510" y1="41434" x2="68043" y2="43426"/>
                        <a14:foregroundMark x1="84953" y1="30677" x2="85087" y2="55378"/>
                        <a14:foregroundMark x1="85087" y1="55378" x2="87084" y2="69721"/>
                        <a14:foregroundMark x1="74301" y1="23904" x2="74700" y2="31076"/>
                        <a14:foregroundMark x1="94541" y1="30677" x2="95872" y2="73307"/>
                        <a14:foregroundMark x1="75899" y1="45817" x2="76698" y2="74104"/>
                        <a14:foregroundMark x1="48602" y1="28287" x2="50866" y2="30279"/>
                        <a14:foregroundMark x1="90546" y1="75697" x2="92011" y2="73705"/>
                        <a14:foregroundMark x1="94008" y1="48606" x2="92144" y2="69323"/>
                        <a14:foregroundMark x1="92144" y1="69323" x2="92144" y2="69323"/>
                        <a14:foregroundMark x1="83755" y1="27490" x2="86019" y2="29482"/>
                        <a14:foregroundMark x1="83356" y1="60956" x2="82690" y2="74104"/>
                        <a14:foregroundMark x1="44075" y1="33466" x2="45007" y2="44622"/>
                        <a14:foregroundMark x1="54860" y1="58566" x2="57257" y2="72112"/>
                        <a14:foregroundMark x1="64181" y1="50598" x2="62450" y2="70120"/>
                        <a14:foregroundMark x1="62450" y1="70120" x2="62450" y2="70120"/>
                        <a14:foregroundMark x1="66445" y1="56175" x2="66578" y2="74900"/>
                        <a14:foregroundMark x1="62716" y1="39044" x2="62583" y2="44622"/>
                        <a14:foregroundMark x1="68043" y1="43825" x2="66844" y2="49402"/>
                        <a14:foregroundMark x1="60719" y1="76096" x2="61518" y2="74502"/>
                        <a14:foregroundMark x1="66711" y1="75299" x2="66312" y2="76892"/>
                        <a14:foregroundMark x1="65379" y1="29084" x2="65113" y2="33865"/>
                        <a14:foregroundMark x1="41545" y1="22709" x2="42077" y2="27888"/>
                      </a14:backgroundRemoval>
                    </a14:imgEffect>
                  </a14:imgLayer>
                </a14:imgProps>
              </a:ext>
            </a:extLst>
          </a:blip>
          <a:srcRect b="18170"/>
          <a:stretch/>
        </p:blipFill>
        <p:spPr>
          <a:xfrm>
            <a:off x="1966822" y="1650996"/>
            <a:ext cx="7171868" cy="19614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281D65E-3E3A-4DB3-8757-530BB98E4CB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-120418" y="982744"/>
            <a:ext cx="3479759" cy="416075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7DF7A55-243C-4FC4-B244-190FEBFFF6C3}"/>
              </a:ext>
            </a:extLst>
          </p:cNvPr>
          <p:cNvSpPr txBox="1"/>
          <p:nvPr/>
        </p:nvSpPr>
        <p:spPr>
          <a:xfrm>
            <a:off x="3359341" y="3535142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536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961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번째는요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애초에 사업 자체가 불가능한 상태에서 조합원 모집하는 경우도 상당히 많이 있습니다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왜냐하면 원래 새 아파트를 들어서려고 하는 그 부지 자체가 이미 다른 조합이 인가 받은 조합이 있어요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이걸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중복해서 하는 거예요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중복해서 하는 경우 어떤 경우가 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많으냐면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 조합원들끼리 이제 서로 다투고 그 다음에 비상대책위원회가 나오고 하면서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우리끼리도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따로 차리자 이런 식으로 하는 경우가 많이 있단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말이에요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해당 조합이 거의 무산이 확정적이고 하니까 무산될 게 이제 거의 확실시되니까 새로 설립할 거라는 둥 그래서 이제 우리가 이제 새롭게 하는 게 정통성이 있다라는 돈 이렇게 하는 경우도 많은데 이게 꺼질 것 같지만 기존에 있던 어떤 무산될 것 같은 조합이 계속 안 꺼지고 계속 살아 있는 경우도 굉장히 많거든요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거기에다가 또 예를 들어서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매입이 불가능한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구기지라든가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공유지 같은 것들을 그 조합 면적으로 포함시켜서 그게 이제 알고 보니까 그거는 아예 공원 부지라서 아예 주택을 개발할 수 있는 땅이 아닌 국공유지가 있을 있잖아요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그걸 자기네가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매입하겠다라고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이렇게 거짓말을 하는 경우가 많이 있다는 둥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3FA075-37F2-48FD-8520-62C2724EF7D5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120350-474C-4B5D-AE6A-4346C3B7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42382" y="49695"/>
            <a:ext cx="1282652" cy="721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2A732-BAA2-4388-843F-F6140180853E}"/>
              </a:ext>
            </a:extLst>
          </p:cNvPr>
          <p:cNvSpPr txBox="1"/>
          <p:nvPr/>
        </p:nvSpPr>
        <p:spPr>
          <a:xfrm>
            <a:off x="230995" y="1202407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모집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A3CD3-E822-4D41-8B65-13F32EBC0A01}"/>
              </a:ext>
            </a:extLst>
          </p:cNvPr>
          <p:cNvSpPr txBox="1"/>
          <p:nvPr/>
        </p:nvSpPr>
        <p:spPr>
          <a:xfrm>
            <a:off x="230995" y="854164"/>
            <a:ext cx="366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사업이 불가능한 상태에서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0E25EF-CA5E-4608-A9B8-B38A3E13E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36" y="2219551"/>
            <a:ext cx="311227" cy="343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7606B7-858F-4DAD-9AFC-31BE260AFDA4}"/>
              </a:ext>
            </a:extLst>
          </p:cNvPr>
          <p:cNvSpPr/>
          <p:nvPr/>
        </p:nvSpPr>
        <p:spPr>
          <a:xfrm>
            <a:off x="946306" y="2273599"/>
            <a:ext cx="1370523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중복 조합 설립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7953F6-5764-4B56-9223-DC736129F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36" y="2612333"/>
            <a:ext cx="311227" cy="34398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02EC41-06BB-40A1-B475-6364D0DC0F0B}"/>
              </a:ext>
            </a:extLst>
          </p:cNvPr>
          <p:cNvSpPr/>
          <p:nvPr/>
        </p:nvSpPr>
        <p:spPr>
          <a:xfrm>
            <a:off x="946305" y="2666381"/>
            <a:ext cx="435911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매입이 불가능한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국공유지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정비구역 등으로 지정된</a:t>
            </a:r>
            <a:b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토지를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선정해 조합원 모집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E12FE-1D3B-42E6-9D1A-DAB3F0EAD522}"/>
              </a:ext>
            </a:extLst>
          </p:cNvPr>
          <p:cNvSpPr txBox="1"/>
          <p:nvPr/>
        </p:nvSpPr>
        <p:spPr>
          <a:xfrm>
            <a:off x="230995" y="2282910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056BC-4962-45AB-B305-8B21B4CEED08}"/>
              </a:ext>
            </a:extLst>
          </p:cNvPr>
          <p:cNvSpPr txBox="1"/>
          <p:nvPr/>
        </p:nvSpPr>
        <p:spPr>
          <a:xfrm>
            <a:off x="250166" y="2676106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7A304F-F37C-482F-9D87-67A191741C26}"/>
              </a:ext>
            </a:extLst>
          </p:cNvPr>
          <p:cNvSpPr txBox="1"/>
          <p:nvPr/>
        </p:nvSpPr>
        <p:spPr>
          <a:xfrm>
            <a:off x="119109" y="604191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2652375" y="1807864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200662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763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기존에 재개발하다가 무산된 지역은 지역주택조합 방식으로 전환을 해서 이제 뭐 하는 거는 가능한데 만약에 그게 전환하려면 기존에 있던 재개발이나 재건축 조합이 이제 취소가 되고 완전히 무산이 확실히 확정이 돼야 되거든요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그런데도 그게 아닌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상태인데도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지역주택조합으로 이제 가는 경우도 많다는 그런 경우도 굉장히 많이 왕왕 들리기도 하고요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좀 전에 말씀드린 국공유지가 매입이 불가능한 국공유지 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매입이 가능한 국공유지도 있을 수 있잖아요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주택가 한복판에 있는 국공유지 같은 경우는 이제 사실은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국공유지이기는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하지만 거의 쓸모가 없이 그냥 방치돼 있는 국공유지가 있는데 멀쩡하게 공원 부지로 포함돼 있는 거를 같이 매입을 해서 추가해서 플러스 해서 하겠다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이거는 뭐 아예 국공유지 자체가 공원 자체로 있으면서 영구히 이제 움직이지 못하는 그런 공유지일 수 있는데 이런 것들도 매입이 가능하다는 등 이런 식으로 거짓말을 하는 경우도 많이 있는 경우가 있습니다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3FA075-37F2-48FD-8520-62C2724EF7D5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2120350-474C-4B5D-AE6A-4346C3B7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42382" y="49695"/>
            <a:ext cx="1282652" cy="721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92A732-BAA2-4388-843F-F6140180853E}"/>
              </a:ext>
            </a:extLst>
          </p:cNvPr>
          <p:cNvSpPr txBox="1"/>
          <p:nvPr/>
        </p:nvSpPr>
        <p:spPr>
          <a:xfrm>
            <a:off x="230995" y="1202407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모집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A3CD3-E822-4D41-8B65-13F32EBC0A01}"/>
              </a:ext>
            </a:extLst>
          </p:cNvPr>
          <p:cNvSpPr txBox="1"/>
          <p:nvPr/>
        </p:nvSpPr>
        <p:spPr>
          <a:xfrm>
            <a:off x="230995" y="854164"/>
            <a:ext cx="366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사업이 불가능한 상태에서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0E25EF-CA5E-4608-A9B8-B38A3E13E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36" y="2219551"/>
            <a:ext cx="311227" cy="343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7606B7-858F-4DAD-9AFC-31BE260AFDA4}"/>
              </a:ext>
            </a:extLst>
          </p:cNvPr>
          <p:cNvSpPr/>
          <p:nvPr/>
        </p:nvSpPr>
        <p:spPr>
          <a:xfrm>
            <a:off x="946306" y="2273599"/>
            <a:ext cx="1370523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중복 조합 설립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7953F6-5764-4B56-9223-DC736129F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36" y="3498158"/>
            <a:ext cx="311227" cy="34398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02EC41-06BB-40A1-B475-6364D0DC0F0B}"/>
              </a:ext>
            </a:extLst>
          </p:cNvPr>
          <p:cNvSpPr/>
          <p:nvPr/>
        </p:nvSpPr>
        <p:spPr>
          <a:xfrm>
            <a:off x="946305" y="3552206"/>
            <a:ext cx="435911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매입이 불가능한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국공유지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, 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정비구역 등으로 지정된</a:t>
            </a:r>
            <a:b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토지를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선정해 조합원 모집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BBC4A4-8756-416B-8FAE-E724496F6644}"/>
              </a:ext>
            </a:extLst>
          </p:cNvPr>
          <p:cNvSpPr/>
          <p:nvPr/>
        </p:nvSpPr>
        <p:spPr>
          <a:xfrm>
            <a:off x="596735" y="2701172"/>
            <a:ext cx="5642140" cy="668901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재개발 무산 지역은 </a:t>
            </a:r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지역주택조합 방식으로 </a:t>
            </a:r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전환 </a:t>
            </a:r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가능하나 </a:t>
            </a:r>
            <a:br>
              <a:rPr lang="en-US" altLang="ko-KR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해당 </a:t>
            </a:r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정비구역 지정이 취소되어야 추진 가능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3F12024-A7D6-485E-87D8-29305305073C}"/>
              </a:ext>
            </a:extLst>
          </p:cNvPr>
          <p:cNvSpPr/>
          <p:nvPr/>
        </p:nvSpPr>
        <p:spPr>
          <a:xfrm>
            <a:off x="596735" y="4170321"/>
            <a:ext cx="5242089" cy="668901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매입이 </a:t>
            </a:r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가능한 국공유지도 있으나</a:t>
            </a:r>
          </a:p>
          <a:p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공원 구역 등 보전 성격이 강한 지역은 매입 불가능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09DDFE-FA47-49A0-8F0C-9B10D0FC5DD1}"/>
              </a:ext>
            </a:extLst>
          </p:cNvPr>
          <p:cNvSpPr txBox="1"/>
          <p:nvPr/>
        </p:nvSpPr>
        <p:spPr>
          <a:xfrm>
            <a:off x="138279" y="4330304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BE011E-647D-4FA3-9434-485A38A45CD3}"/>
              </a:ext>
            </a:extLst>
          </p:cNvPr>
          <p:cNvSpPr txBox="1"/>
          <p:nvPr/>
        </p:nvSpPr>
        <p:spPr>
          <a:xfrm>
            <a:off x="138279" y="2891714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348265" y="1478151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906860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858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세 번째 사례는 뭐냐 하면 사업이 장기 표류하는 경우도 많이 있어 이게 가장 빈도수가 높을 거예요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예전에 있었던 어떤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땡땡 지역주택 조합 같은 경우에는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부지 매입한 다음에 동의율이 안 올라오니까 동의율이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까지 가야 되잖아요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안 올라오니까 그런 어떤 매입한 어떤 사업 장기화가 진행이 되면서 그 대출금을 만기에 또 상환을 못 하면 또 이제 금융기관 같은 경우는 빨리 갚아라 안 그러면 이제 디폴트 하겠다 뭐 경매로 넘기겠다 이렇게 얘기하는 경우도 많이 있고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또 조합장의 횡령이나 아니면 약간 돈을 쓰는데 이게 도대체 무슨 돈을 쓰는지 자기들 무슨 회식비로 그냥 불법으로 쓰는지 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엄청나게 비싼 데 가서 밥을 </a:t>
            </a:r>
            <a:r>
              <a:rPr lang="ko-KR" altLang="en-US" sz="1200" u="sng" strike="sngStrike" kern="1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처먹처먹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한다든가 뭐 이런 </a:t>
            </a:r>
            <a:r>
              <a:rPr lang="ko-KR" altLang="en-US" sz="1200" u="sng" strike="sngStrike" kern="1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경우라든가</a:t>
            </a:r>
            <a:r>
              <a:rPr lang="ko-KR" altLang="en-US" sz="1200" u="sng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이런 경우도 되게 많이 있고 이러다 보니까 빨리 왜 진행 안 되냐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조합에서는 계속 배짱 튕기면서 계속 사업 진행을 갖다가 딜레이 시키고 장기화 하면 거기에서 또 조합 운영비는 계속 또 월급도 나가고 할 거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아니에요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오히려 더 고의적으로 막 사업을 약간 더 길게 끄는 것 같은 그런 느낌이 있으면서 계속 돈은 늘어나고 분담금은 늘어나고 이런 경우도 많이 있고 그런 경우 많이 있지 않습니까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334FC-AA10-404D-8766-B25D2F21A073}"/>
              </a:ext>
            </a:extLst>
          </p:cNvPr>
          <p:cNvSpPr txBox="1"/>
          <p:nvPr/>
        </p:nvSpPr>
        <p:spPr>
          <a:xfrm>
            <a:off x="3164695" y="735682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사업의 장기표류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5D1147-7BB4-4F37-A833-76E4C2969ECC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E807AE-B297-44A1-805A-3FBABF955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1F04B3-40D3-4E49-9491-4F7649533C3A}"/>
              </a:ext>
            </a:extLst>
          </p:cNvPr>
          <p:cNvSpPr/>
          <p:nvPr/>
        </p:nvSpPr>
        <p:spPr>
          <a:xfrm>
            <a:off x="3300412" y="1518561"/>
            <a:ext cx="2543175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○○지역주택조합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B49AC60-9B83-4589-AF7F-0FF8C4BB1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2811" y="2244894"/>
            <a:ext cx="311227" cy="343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5D8EBA-103C-4AF1-83CE-26F43864FFA3}"/>
              </a:ext>
            </a:extLst>
          </p:cNvPr>
          <p:cNvSpPr/>
          <p:nvPr/>
        </p:nvSpPr>
        <p:spPr>
          <a:xfrm>
            <a:off x="3832381" y="2298942"/>
            <a:ext cx="4359118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부지 매입 후 사업장기화로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highlight>
                  <a:srgbClr val="FFFF00"/>
                </a:highlight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부지매입 관련 대출금 미상환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highlight>
                <a:srgbClr val="FFFF00"/>
              </a:highlight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FEE96E-CD5D-4725-8CCB-BF85FA71C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2811" y="2637676"/>
            <a:ext cx="311227" cy="34398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C8A2CC-096B-4438-9586-AF33F815EEBC}"/>
              </a:ext>
            </a:extLst>
          </p:cNvPr>
          <p:cNvSpPr/>
          <p:nvPr/>
        </p:nvSpPr>
        <p:spPr>
          <a:xfrm>
            <a:off x="3832380" y="2691724"/>
            <a:ext cx="435911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조합장의 횡령 등 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highlight>
                  <a:srgbClr val="FFFF00"/>
                </a:highlight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불투명한 조합 운영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으로 피해 발생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339426-096D-4624-9E93-B63AC3D75491}"/>
              </a:ext>
            </a:extLst>
          </p:cNvPr>
          <p:cNvSpPr txBox="1"/>
          <p:nvPr/>
        </p:nvSpPr>
        <p:spPr>
          <a:xfrm>
            <a:off x="2818125" y="1571450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0D67D5-9782-4DF9-A4C9-F1C9D909CF26}"/>
              </a:ext>
            </a:extLst>
          </p:cNvPr>
          <p:cNvSpPr txBox="1"/>
          <p:nvPr/>
        </p:nvSpPr>
        <p:spPr>
          <a:xfrm>
            <a:off x="2818125" y="1068281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003658-6839-452F-832C-E93AC17510E9}"/>
              </a:ext>
            </a:extLst>
          </p:cNvPr>
          <p:cNvSpPr txBox="1"/>
          <p:nvPr/>
        </p:nvSpPr>
        <p:spPr>
          <a:xfrm>
            <a:off x="2993805" y="2324810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25BDAA-D1BC-460E-9167-999555150A07}"/>
              </a:ext>
            </a:extLst>
          </p:cNvPr>
          <p:cNvSpPr txBox="1"/>
          <p:nvPr/>
        </p:nvSpPr>
        <p:spPr>
          <a:xfrm>
            <a:off x="2993805" y="2705889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9467236" y="3048706"/>
            <a:ext cx="1858533" cy="991100"/>
          </a:xfrm>
          <a:prstGeom prst="wedgeRectCallout">
            <a:avLst>
              <a:gd name="adj1" fmla="val -139264"/>
              <a:gd name="adj2" fmla="val -7369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불투명한 조합 운영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강조색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넣어주세요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9467236" y="1901744"/>
            <a:ext cx="1858533" cy="991100"/>
          </a:xfrm>
          <a:prstGeom prst="wedgeRectCallout">
            <a:avLst>
              <a:gd name="adj1" fmla="val -109485"/>
              <a:gd name="adj2" fmla="val 1370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부지매입 관련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대출금 미상환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강조색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넣어주세요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10044752" y="4701453"/>
            <a:ext cx="1858533" cy="991100"/>
          </a:xfrm>
          <a:prstGeom prst="wedgeRectCallout">
            <a:avLst>
              <a:gd name="adj1" fmla="val -107759"/>
              <a:gd name="adj2" fmla="val 8978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밑줄 부분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 진행에 무리 없다면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삭제하는 것은 어떨까요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11425465" y="4114800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10994139" y="2416888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2</a:t>
            </a:r>
            <a:r>
              <a:rPr lang="ko-KR" altLang="en-US" sz="1200"/>
              <a:t>건 수정요청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139BCCBE-F8BB-26CA-6B3C-8C7C3D905C49}"/>
              </a:ext>
            </a:extLst>
          </p:cNvPr>
          <p:cNvSpPr/>
          <p:nvPr/>
        </p:nvSpPr>
        <p:spPr>
          <a:xfrm>
            <a:off x="11821404" y="1573079"/>
            <a:ext cx="1146730" cy="719879"/>
          </a:xfrm>
          <a:prstGeom prst="wedgeRectCallout">
            <a:avLst>
              <a:gd name="adj1" fmla="val -67452"/>
              <a:gd name="adj2" fmla="val 9585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엘릭스</a:t>
            </a:r>
            <a:r>
              <a:rPr lang="en-US" altLang="ko-KR" sz="1200" dirty="0"/>
              <a:t>(0609)</a:t>
            </a:r>
          </a:p>
          <a:p>
            <a:pPr algn="ctr"/>
            <a:r>
              <a:rPr lang="ko-KR" altLang="en-US" sz="1200" dirty="0"/>
              <a:t>수정 완료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4860538E-F27E-FB72-59E2-4F55B4893C09}"/>
              </a:ext>
            </a:extLst>
          </p:cNvPr>
          <p:cNvSpPr/>
          <p:nvPr/>
        </p:nvSpPr>
        <p:spPr>
          <a:xfrm>
            <a:off x="12099420" y="3239341"/>
            <a:ext cx="1146730" cy="719879"/>
          </a:xfrm>
          <a:prstGeom prst="wedgeRectCallout">
            <a:avLst>
              <a:gd name="adj1" fmla="val -67452"/>
              <a:gd name="adj2" fmla="val 9585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엘릭스</a:t>
            </a:r>
            <a:r>
              <a:rPr lang="en-US" altLang="ko-KR" sz="1200" dirty="0"/>
              <a:t>(0609)</a:t>
            </a:r>
          </a:p>
          <a:p>
            <a:pPr algn="ctr"/>
            <a:r>
              <a:rPr lang="ko-KR" altLang="en-US" sz="1200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1806344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아무래도 이제 사업 기간이 길어지는 가장 근본적인 원인 자체는 아무래도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 매입 자체가 그 정도로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까지 와야만 사업계획 승인을 받으니까 그전까지는 굉장히 사업이 진행이 딜레이가 되는 경우가 많이 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사실은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재개발 같은 경우는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70%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만 동의를 해도 조합 설립까지 가니까 아무래도 이런 부분들이 지역주택조합이 굉장히 사업 진행이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더뎌지고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느려지는 그런 측면들이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아닐까라는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생각이 들고요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E7D089-0711-495B-8256-0A66B5D7DED6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4E1F63-12FF-4FC0-8BD9-6B4FB892D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F6D59-F82C-4925-8CB1-11FD8DE36419}"/>
              </a:ext>
            </a:extLst>
          </p:cNvPr>
          <p:cNvSpPr txBox="1"/>
          <p:nvPr/>
        </p:nvSpPr>
        <p:spPr>
          <a:xfrm>
            <a:off x="3164695" y="735682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사업의 장기표류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AF0DF61-1AC7-4852-A26B-FA304E76AF05}"/>
              </a:ext>
            </a:extLst>
          </p:cNvPr>
          <p:cNvSpPr/>
          <p:nvPr/>
        </p:nvSpPr>
        <p:spPr>
          <a:xfrm>
            <a:off x="3300412" y="1518561"/>
            <a:ext cx="2543175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○○지역주택조합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50FBE6-D99A-4193-A9FD-C2A954DA1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2811" y="2244894"/>
            <a:ext cx="311227" cy="3439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1EF13F-4F8A-4664-9D0D-41A5E1F21EB6}"/>
              </a:ext>
            </a:extLst>
          </p:cNvPr>
          <p:cNvSpPr/>
          <p:nvPr/>
        </p:nvSpPr>
        <p:spPr>
          <a:xfrm>
            <a:off x="3832381" y="2298942"/>
            <a:ext cx="4359118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부지 매입 후 사업장기화로 부지매입 관련 대출금 미상환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C4CF18-5833-45D8-88BD-80357146D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2811" y="3456826"/>
            <a:ext cx="311227" cy="3439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C32AD0-911D-48C2-ACFF-78BF5D39B461}"/>
              </a:ext>
            </a:extLst>
          </p:cNvPr>
          <p:cNvSpPr/>
          <p:nvPr/>
        </p:nvSpPr>
        <p:spPr>
          <a:xfrm>
            <a:off x="3832380" y="3510874"/>
            <a:ext cx="435911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조합장의 횡령 등 불투명한 조합 운영으로 피해 발생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B32BCE-4AA5-484B-9F26-D1E644C22B1C}"/>
              </a:ext>
            </a:extLst>
          </p:cNvPr>
          <p:cNvSpPr/>
          <p:nvPr/>
        </p:nvSpPr>
        <p:spPr>
          <a:xfrm>
            <a:off x="3832380" y="2662117"/>
            <a:ext cx="3682845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토지 매입 </a:t>
            </a:r>
            <a:r>
              <a:rPr lang="ko-KR" altLang="en-US" sz="180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동의율</a:t>
            </a:r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 </a:t>
            </a:r>
            <a:r>
              <a:rPr lang="en-US" altLang="ko-KR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95%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70E919-B737-4B1D-9933-A44A0F558812}"/>
              </a:ext>
            </a:extLst>
          </p:cNvPr>
          <p:cNvSpPr/>
          <p:nvPr/>
        </p:nvSpPr>
        <p:spPr>
          <a:xfrm>
            <a:off x="3832380" y="3069106"/>
            <a:ext cx="3682845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(</a:t>
            </a:r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재개발은 </a:t>
            </a:r>
            <a:r>
              <a:rPr lang="en-US" altLang="ko-KR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70%)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6CC7C1-8F01-4270-BF8D-405313504601}"/>
              </a:ext>
            </a:extLst>
          </p:cNvPr>
          <p:cNvSpPr txBox="1"/>
          <p:nvPr/>
        </p:nvSpPr>
        <p:spPr>
          <a:xfrm>
            <a:off x="3428056" y="2747105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34C942-CD95-4472-91ED-CA0E499BCD42}"/>
              </a:ext>
            </a:extLst>
          </p:cNvPr>
          <p:cNvSpPr txBox="1"/>
          <p:nvPr/>
        </p:nvSpPr>
        <p:spPr>
          <a:xfrm>
            <a:off x="3428056" y="3128184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676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104732-E0F0-4B22-A40D-2107B061DB67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 flipH="1">
            <a:off x="3202065" y="3098416"/>
            <a:ext cx="1" cy="757178"/>
          </a:xfrm>
          <a:prstGeom prst="straightConnector1">
            <a:avLst/>
          </a:prstGeom>
          <a:ln w="38100">
            <a:solidFill>
              <a:srgbClr val="8AD5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858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또 이제 과도한 추가 분담금이 발생하는 경우가 많이 있습니다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예를 들어서 심지어 나중에는 워낙 그동안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사업이 딜레이 되면서 단가가 올라가고 사업 진행에 비용이 올라가다 보니까 지역주택조합을 하는데 조합원 거 제외하고 남는 거는 일반 분양을 하는데 나중에 보니까 조합원이 분담금이 일반 분양가보다 더 높아지는 경우도 많아요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이건 내가 지역주택조합 뭐 하러 가입하겠어요</a:t>
            </a:r>
            <a:r>
              <a:rPr lang="en-US" altLang="ko-KR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차라리 그럴 바에 일반 분양 받는 게 낫지 하여튼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이게 과도한 추가 분담금 때문에 원래 이제 조합 분담금보다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억을 더 추가로 내라고 했다는 모양이에요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조합에서 그래서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이런 조합원들이 입주를 못하니까 한 그런 조합원들이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200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명이 발생했고 결국엔 그 조합은 결국엔 끝까지 못 가고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조합이 파산되고 그 파산된 것들에 대한 그 다음에 분담금 같은 것들은 고스란히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#6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피해가 기존에 남아 있던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조합원들한테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다 다 분배가 되는 이런 식으로 보통 이런 경우에는 공사비가 급등하는 시기에 발생할 수도 있고요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만약에 이제 공사비가 급등하더라도 분양가를 급등하는 공사비만큼 계속 얹어서 계속 높게 분양을 할 수 있다면야 성공 가능성이 높지만 그 반대의 경우에는 앞서 말씀드린 이런 사례들이 굉장히 많이 다량으로 발생할 수 있다라고 보실 수가 있을 것 같고요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35A2F-BB56-4ABB-ACEA-BA21D6D34840}"/>
              </a:ext>
            </a:extLst>
          </p:cNvPr>
          <p:cNvSpPr txBox="1"/>
          <p:nvPr/>
        </p:nvSpPr>
        <p:spPr>
          <a:xfrm>
            <a:off x="230995" y="1202407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추가분담금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3D053-65CD-4CB4-B891-952BF71DF211}"/>
              </a:ext>
            </a:extLst>
          </p:cNvPr>
          <p:cNvSpPr txBox="1"/>
          <p:nvPr/>
        </p:nvSpPr>
        <p:spPr>
          <a:xfrm>
            <a:off x="230995" y="854164"/>
            <a:ext cx="366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과도한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20D1C5-0618-4961-AC64-2C36C6AA3493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8DDA3E-FA6D-42CF-9DBD-AA2EF8BAA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42382" y="49695"/>
            <a:ext cx="1282652" cy="721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82FB97-962D-4B44-B5DE-37DEE0749E31}"/>
              </a:ext>
            </a:extLst>
          </p:cNvPr>
          <p:cNvSpPr txBox="1"/>
          <p:nvPr/>
        </p:nvSpPr>
        <p:spPr>
          <a:xfrm>
            <a:off x="1541775" y="954191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FF249C-9336-4136-B54F-2CBA62BBA56C}"/>
              </a:ext>
            </a:extLst>
          </p:cNvPr>
          <p:cNvSpPr/>
          <p:nvPr/>
        </p:nvSpPr>
        <p:spPr>
          <a:xfrm>
            <a:off x="292394" y="1894670"/>
            <a:ext cx="2543175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△ △지역주택조합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FACDA0-3C70-4155-87D2-27C5BEF18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736" y="2343376"/>
            <a:ext cx="311227" cy="34398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09B86C-C1C0-4E15-BD4D-49156FF64321}"/>
              </a:ext>
            </a:extLst>
          </p:cNvPr>
          <p:cNvSpPr/>
          <p:nvPr/>
        </p:nvSpPr>
        <p:spPr>
          <a:xfrm>
            <a:off x="946306" y="2397424"/>
            <a:ext cx="295338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사업장기화로 조합원 분담금 상승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26C55-74FC-4EAF-8DC4-A1E2BCF29BF8}"/>
              </a:ext>
            </a:extLst>
          </p:cNvPr>
          <p:cNvSpPr txBox="1"/>
          <p:nvPr/>
        </p:nvSpPr>
        <p:spPr>
          <a:xfrm>
            <a:off x="61951" y="246333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829A73-803D-465A-85AB-13C6CCFA1B22}"/>
              </a:ext>
            </a:extLst>
          </p:cNvPr>
          <p:cNvSpPr/>
          <p:nvPr/>
        </p:nvSpPr>
        <p:spPr>
          <a:xfrm>
            <a:off x="946306" y="2731026"/>
            <a:ext cx="4511519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추가분담금 </a:t>
            </a:r>
            <a:r>
              <a:rPr lang="en-US" altLang="ko-KR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3</a:t>
            </a:r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억 원 </a:t>
            </a:r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발생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E85ADE-63C5-49D7-9803-8ED81FC2B2BE}"/>
              </a:ext>
            </a:extLst>
          </p:cNvPr>
          <p:cNvSpPr/>
          <p:nvPr/>
        </p:nvSpPr>
        <p:spPr>
          <a:xfrm>
            <a:off x="946306" y="3293310"/>
            <a:ext cx="4511519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입주 불가 조합원 </a:t>
            </a:r>
            <a:r>
              <a:rPr lang="en-US" altLang="ko-KR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200</a:t>
            </a:r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여 명 발생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0FE189-692B-482C-92CF-0A3E80127A6A}"/>
              </a:ext>
            </a:extLst>
          </p:cNvPr>
          <p:cNvSpPr/>
          <p:nvPr/>
        </p:nvSpPr>
        <p:spPr>
          <a:xfrm>
            <a:off x="946305" y="3855594"/>
            <a:ext cx="4511519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조합 파산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397499E-F730-4AEA-B14B-EAFACA37DF40}"/>
              </a:ext>
            </a:extLst>
          </p:cNvPr>
          <p:cNvSpPr/>
          <p:nvPr/>
        </p:nvSpPr>
        <p:spPr>
          <a:xfrm>
            <a:off x="4265" y="4297913"/>
            <a:ext cx="5882184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남은 조합원들에게 피해 </a:t>
            </a:r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분배</a:t>
            </a:r>
            <a:endParaRPr lang="en-US" altLang="ko-KR"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91D01A-C39C-434E-9D81-94A7DD462B47}"/>
              </a:ext>
            </a:extLst>
          </p:cNvPr>
          <p:cNvSpPr txBox="1"/>
          <p:nvPr/>
        </p:nvSpPr>
        <p:spPr>
          <a:xfrm>
            <a:off x="559791" y="278776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DDF913-D184-443E-9815-83A9BA9A225D}"/>
              </a:ext>
            </a:extLst>
          </p:cNvPr>
          <p:cNvSpPr txBox="1"/>
          <p:nvPr/>
        </p:nvSpPr>
        <p:spPr>
          <a:xfrm>
            <a:off x="559791" y="323872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159CF6-02D7-4987-A8A4-A17E10331979}"/>
              </a:ext>
            </a:extLst>
          </p:cNvPr>
          <p:cNvSpPr txBox="1"/>
          <p:nvPr/>
        </p:nvSpPr>
        <p:spPr>
          <a:xfrm>
            <a:off x="550814" y="3842719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F9C42D-85B6-48FE-B54A-4A24EFA721A2}"/>
              </a:ext>
            </a:extLst>
          </p:cNvPr>
          <p:cNvSpPr txBox="1"/>
          <p:nvPr/>
        </p:nvSpPr>
        <p:spPr>
          <a:xfrm>
            <a:off x="-51194" y="396906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4664443" y="2280379"/>
            <a:ext cx="1858533" cy="991100"/>
          </a:xfrm>
          <a:prstGeom prst="wedgeRectCallout">
            <a:avLst>
              <a:gd name="adj1" fmla="val -109485"/>
              <a:gd name="adj2" fmla="val 1370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분담금 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 원 발생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9468212" y="4404674"/>
            <a:ext cx="1858533" cy="991100"/>
          </a:xfrm>
          <a:prstGeom prst="wedgeRectCallout">
            <a:avLst>
              <a:gd name="adj1" fmla="val -107759"/>
              <a:gd name="adj2" fmla="val 8978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밑줄 부분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 진행에 무리 없다면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삭제하는 것은 어떨까요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5162283" y="1540646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3992707" y="326853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9175206" y="3639239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B4EFDB6A-15E5-17B8-DC1F-965982372ACB}"/>
              </a:ext>
            </a:extLst>
          </p:cNvPr>
          <p:cNvSpPr/>
          <p:nvPr/>
        </p:nvSpPr>
        <p:spPr>
          <a:xfrm>
            <a:off x="11240063" y="3391568"/>
            <a:ext cx="1146730" cy="719879"/>
          </a:xfrm>
          <a:prstGeom prst="wedgeRectCallout">
            <a:avLst>
              <a:gd name="adj1" fmla="val -67452"/>
              <a:gd name="adj2" fmla="val 9585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엘릭스</a:t>
            </a:r>
            <a:r>
              <a:rPr lang="en-US" altLang="ko-KR" sz="1200" dirty="0"/>
              <a:t>(0609)</a:t>
            </a:r>
          </a:p>
          <a:p>
            <a:pPr algn="ctr"/>
            <a:r>
              <a:rPr lang="ko-KR" altLang="en-US" sz="1200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3455691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A3087E-ECE6-4705-971A-B162B16C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647" y="1892141"/>
            <a:ext cx="4153509" cy="2456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565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다섯 번째로 사업 사용 승낙 토지를 매입을 하는 데 당장에 등기 이전을 하는 경우라면 잔금까지 다 줘야 되니까 지주들에게 그러니까 이런 부분들이 좀 어려우니까 보통 토지 사용 승낙서를 써서 그 사용 승낙서를 기반으로 해서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PF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대출을 일으키거나 이렇게 하잖아요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그럴 때 이런 사용 승낙 확보율을 과장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항보를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하고 과정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항보를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했는데 알고 보니까 사용 승낙서는 조금 조금씩 이제 늘어나는데 나중에 정작 잔금까지 다 치르고 등기까지 이전을 시켜야 되는데 거기까지 가는데 너무너무 좀 사업의 진행이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더뎌지고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것들</a:t>
            </a:r>
            <a:endParaRPr lang="en-US" altLang="ko-KR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정확하게 얼마만큼 확보를 했는지도 알아봐야 되는데 이걸 갖다가 관에다가 이걸 요청을 할 수도 없고 조합만 얼마 정도 부지를 확보했는지 등기 이전을 했는지 이걸 알 수가 있는데 이런 것들을 계속 조합의 변명만 계속 내가 물어볼 때마다 들을 수밖에 없고 말이죠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이런 것들도 굉장히 뭐 좀 사업이 진행되면서 더디 가는 어떤 하나의 또 약간 난맥상 같은 그런 느낌들도 있는 것 같고요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2177540869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730A1C-86EE-4752-BC20-529B57395A7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F92D98-68DD-4A87-934A-83DF0A586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241B25-38A0-4467-A783-78DF1B109AE0}"/>
              </a:ext>
            </a:extLst>
          </p:cNvPr>
          <p:cNvSpPr txBox="1"/>
          <p:nvPr/>
        </p:nvSpPr>
        <p:spPr>
          <a:xfrm>
            <a:off x="3164695" y="1202407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과장홍보 및 부지매입 저조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8AA51-639D-4CAA-AE62-470C707B9D7B}"/>
              </a:ext>
            </a:extLst>
          </p:cNvPr>
          <p:cNvSpPr txBox="1"/>
          <p:nvPr/>
        </p:nvSpPr>
        <p:spPr>
          <a:xfrm>
            <a:off x="3164695" y="854164"/>
            <a:ext cx="366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사용 승낙 확보율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FB2C2-170B-4DDC-BD42-05B512EFCA0E}"/>
              </a:ext>
            </a:extLst>
          </p:cNvPr>
          <p:cNvSpPr txBox="1"/>
          <p:nvPr/>
        </p:nvSpPr>
        <p:spPr>
          <a:xfrm>
            <a:off x="5494650" y="771187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E9D705-6875-4B82-B296-3D7E99034BC9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728D0D-3744-409D-996B-7A3DE6EFFA99}"/>
              </a:ext>
            </a:extLst>
          </p:cNvPr>
          <p:cNvSpPr txBox="1"/>
          <p:nvPr/>
        </p:nvSpPr>
        <p:spPr>
          <a:xfrm>
            <a:off x="3629024" y="4330666"/>
            <a:ext cx="551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정확한 사용 승낙 </a:t>
            </a: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확보율 파악이 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어려움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DC4B249-BB5E-4763-9AAD-B564C947B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3675" y="4038801"/>
            <a:ext cx="1054271" cy="940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936C91-EC11-4D4D-953E-007345C66C0A}"/>
              </a:ext>
            </a:extLst>
          </p:cNvPr>
          <p:cNvSpPr txBox="1"/>
          <p:nvPr/>
        </p:nvSpPr>
        <p:spPr>
          <a:xfrm>
            <a:off x="2745595" y="386913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393496" y="3430606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238823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06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또 업무 대행사라고 해서 사실은 이 업무 대행사가 거의 조합 그 자체나 마찬가지예요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거기가 거의 대부분 조합을 다 말아먹고 있다라고 보시면 되는데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어떤 지역 주택조합 같은 경우에는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업무대행사 대표가 사기 혐의 고발을 당해가지고 조합원들이 납부한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조합비를 개인적으로 횡령하고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가짜 조합원들을 동원해가지고 조합을 설립을 하고 창립총회 하면 가짜 조합원 동원해가지고 대필도 하게끔 해가지고 시행사 대표 관계자가 경찰에 고발되고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고발되고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나니까 이제 조합은 이제 주체가 없어 가지고 그냥 누가 주체가 돼야 될지 모르고 장기 표류하고 그 다음에 이런 것들이 상당히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#6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가장 최악으로 치닫게 되는 이런 경우도 많이 있었습니다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82ACF-EDCD-475B-BE14-34DDE21D6FB2}"/>
              </a:ext>
            </a:extLst>
          </p:cNvPr>
          <p:cNvSpPr txBox="1"/>
          <p:nvPr/>
        </p:nvSpPr>
        <p:spPr>
          <a:xfrm>
            <a:off x="230995" y="1202407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업무대행사의 사기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6631998-F2C9-46DA-BB38-643458526288}"/>
              </a:ext>
            </a:extLst>
          </p:cNvPr>
          <p:cNvSpPr/>
          <p:nvPr/>
        </p:nvSpPr>
        <p:spPr>
          <a:xfrm>
            <a:off x="292394" y="1894670"/>
            <a:ext cx="2543175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◇ ◇지역주택조합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9543A5-3E42-4CEE-8814-B785F737DC15}"/>
              </a:ext>
            </a:extLst>
          </p:cNvPr>
          <p:cNvSpPr/>
          <p:nvPr/>
        </p:nvSpPr>
        <p:spPr>
          <a:xfrm>
            <a:off x="12382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98448-446A-4C96-B4E6-E2914F9778EB}"/>
              </a:ext>
            </a:extLst>
          </p:cNvPr>
          <p:cNvSpPr txBox="1"/>
          <p:nvPr/>
        </p:nvSpPr>
        <p:spPr>
          <a:xfrm>
            <a:off x="1061888" y="4348373"/>
            <a:ext cx="547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주체 부재</a:t>
            </a:r>
            <a:r>
              <a:rPr lang="en-US" altLang="ko-KR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및 사업 장기 표류 등 최악의 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경우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9B7F7C-D8CF-4A1A-AA76-39060D65E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63" y="4046214"/>
            <a:ext cx="1054271" cy="9405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CA10A8-DE87-4250-93F9-29E4798D7C2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3202065" y="2822191"/>
            <a:ext cx="1" cy="757178"/>
          </a:xfrm>
          <a:prstGeom prst="straightConnector1">
            <a:avLst/>
          </a:prstGeom>
          <a:ln w="38100">
            <a:solidFill>
              <a:srgbClr val="8AD5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8AB634-3F9A-4CB6-85C5-B87761741C39}"/>
              </a:ext>
            </a:extLst>
          </p:cNvPr>
          <p:cNvSpPr/>
          <p:nvPr/>
        </p:nvSpPr>
        <p:spPr>
          <a:xfrm>
            <a:off x="946306" y="2454801"/>
            <a:ext cx="4511519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업무대행사 대표의 사기 혐의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ED20CA-A378-4025-BF16-59AFD01D7DCD}"/>
              </a:ext>
            </a:extLst>
          </p:cNvPr>
          <p:cNvSpPr/>
          <p:nvPr/>
        </p:nvSpPr>
        <p:spPr>
          <a:xfrm>
            <a:off x="946306" y="3017085"/>
            <a:ext cx="4511519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조합비 횡령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A4E0D2-AE2E-4172-8691-2BB4DDD7A169}"/>
              </a:ext>
            </a:extLst>
          </p:cNvPr>
          <p:cNvSpPr/>
          <p:nvPr/>
        </p:nvSpPr>
        <p:spPr>
          <a:xfrm>
            <a:off x="946305" y="3579369"/>
            <a:ext cx="4511519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가짜 조합원을 </a:t>
            </a:r>
            <a:r>
              <a:rPr lang="ko-KR" altLang="en-US" sz="18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동원하여 조합 설립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9C5E5F-1709-4DCC-9788-9F2A0E037BD9}"/>
              </a:ext>
            </a:extLst>
          </p:cNvPr>
          <p:cNvSpPr txBox="1"/>
          <p:nvPr/>
        </p:nvSpPr>
        <p:spPr>
          <a:xfrm>
            <a:off x="57710" y="1021049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2627A7-6969-4D64-941A-D5BDE7AE4B98}"/>
              </a:ext>
            </a:extLst>
          </p:cNvPr>
          <p:cNvSpPr txBox="1"/>
          <p:nvPr/>
        </p:nvSpPr>
        <p:spPr>
          <a:xfrm>
            <a:off x="-49460" y="191312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4AC739-7E12-4D38-8E3F-C1DBA524211F}"/>
              </a:ext>
            </a:extLst>
          </p:cNvPr>
          <p:cNvSpPr txBox="1"/>
          <p:nvPr/>
        </p:nvSpPr>
        <p:spPr>
          <a:xfrm>
            <a:off x="531216" y="249445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770CBC-2538-40D7-AE75-80251081AAF3}"/>
              </a:ext>
            </a:extLst>
          </p:cNvPr>
          <p:cNvSpPr txBox="1"/>
          <p:nvPr/>
        </p:nvSpPr>
        <p:spPr>
          <a:xfrm>
            <a:off x="531216" y="294541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754EF-4CA8-40AF-864A-BC0AE3A08069}"/>
              </a:ext>
            </a:extLst>
          </p:cNvPr>
          <p:cNvSpPr txBox="1"/>
          <p:nvPr/>
        </p:nvSpPr>
        <p:spPr>
          <a:xfrm>
            <a:off x="522239" y="354941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529DFE-D722-42DB-8BEF-7CC7BD8045AA}"/>
              </a:ext>
            </a:extLst>
          </p:cNvPr>
          <p:cNvSpPr txBox="1"/>
          <p:nvPr/>
        </p:nvSpPr>
        <p:spPr>
          <a:xfrm>
            <a:off x="58270" y="389497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2361933" y="2753346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317247" y="3288380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288760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이제 또 하나의 사례는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계약을 해지하니까 아예 탈퇴하니까 탈퇴도 못하게 한 데다가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탈퇴하면 아예 뭐 얼마를 더 내고 탈퇴하라는 돈 그 다음에 아예 돈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10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원도 못 돌려주겠다는 이런 경우도 굉장히 비일비재하고요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2190931387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1D09D-A2DE-4A45-97FC-75CE60B8DEBA}"/>
              </a:ext>
            </a:extLst>
          </p:cNvPr>
          <p:cNvSpPr txBox="1"/>
          <p:nvPr/>
        </p:nvSpPr>
        <p:spPr>
          <a:xfrm>
            <a:off x="3164695" y="1202407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금전 피해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16BA4-D4E1-4E56-AD74-AB834B75F962}"/>
              </a:ext>
            </a:extLst>
          </p:cNvPr>
          <p:cNvSpPr txBox="1"/>
          <p:nvPr/>
        </p:nvSpPr>
        <p:spPr>
          <a:xfrm>
            <a:off x="3164695" y="854164"/>
            <a:ext cx="366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계약해지 시의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6FB5C-0765-44FD-B7B5-AE7A3ACF8416}"/>
              </a:ext>
            </a:extLst>
          </p:cNvPr>
          <p:cNvSpPr txBox="1"/>
          <p:nvPr/>
        </p:nvSpPr>
        <p:spPr>
          <a:xfrm>
            <a:off x="2818125" y="823386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F0E62C-37D7-44F4-B9E5-8AB6432AF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299" y="1743075"/>
            <a:ext cx="4810125" cy="2962275"/>
          </a:xfrm>
          <a:prstGeom prst="rect">
            <a:avLst/>
          </a:prstGeom>
        </p:spPr>
      </p:pic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DEB859C2-F757-4200-B741-4CC4E6646D03}"/>
              </a:ext>
            </a:extLst>
          </p:cNvPr>
          <p:cNvSpPr/>
          <p:nvPr/>
        </p:nvSpPr>
        <p:spPr>
          <a:xfrm>
            <a:off x="3384241" y="2423565"/>
            <a:ext cx="1192900" cy="1154924"/>
          </a:xfrm>
          <a:prstGeom prst="wedgeEllipseCallout">
            <a:avLst>
              <a:gd name="adj1" fmla="val 66310"/>
              <a:gd name="adj2" fmla="val 7895"/>
            </a:avLst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탈퇴하고 싶어요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.</a:t>
            </a:r>
            <a:endParaRPr lang="ko-KR" altLang="en-US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5B680-F8AB-4248-89D7-B9A107AE8FB3}"/>
              </a:ext>
            </a:extLst>
          </p:cNvPr>
          <p:cNvSpPr txBox="1"/>
          <p:nvPr/>
        </p:nvSpPr>
        <p:spPr>
          <a:xfrm>
            <a:off x="3301268" y="2134109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449A58-6EE5-497C-BD29-68897A04B942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BD7EA-B2A9-49E2-BB63-FF639A37ABE0}"/>
              </a:ext>
            </a:extLst>
          </p:cNvPr>
          <p:cNvSpPr txBox="1"/>
          <p:nvPr/>
        </p:nvSpPr>
        <p:spPr>
          <a:xfrm>
            <a:off x="3262527" y="4338848"/>
            <a:ext cx="60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계약해지 및 탈퇴 불가로 인한 금전 피해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05A878-0BD2-45CE-B05B-16A7F380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213" y="4046214"/>
            <a:ext cx="1054271" cy="940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6CC5E2-F6D8-439A-ADE9-E2F9D1FD71B9}"/>
              </a:ext>
            </a:extLst>
          </p:cNvPr>
          <p:cNvSpPr txBox="1"/>
          <p:nvPr/>
        </p:nvSpPr>
        <p:spPr>
          <a:xfrm>
            <a:off x="3496598" y="382492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053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A703FC-CDE4-46FB-803A-FD3145DF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29" y="1608210"/>
            <a:ext cx="3280714" cy="2916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또 해당 조합의 어떤 그런 집행부의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배임이라든가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사기 같은 것들도 많이 발생하는 경우가 많다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이런 것들이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지역주택조합의 대표적인 피해 사례라고 볼 수가 있습니다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602313572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9EBDA-E5D9-4B39-A0E7-D9C62FDB8DAB}"/>
              </a:ext>
            </a:extLst>
          </p:cNvPr>
          <p:cNvSpPr txBox="1"/>
          <p:nvPr/>
        </p:nvSpPr>
        <p:spPr>
          <a:xfrm>
            <a:off x="230995" y="945232"/>
            <a:ext cx="629363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 집행부의 배임으로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인한 피해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455A8-9F0C-42B1-84B0-DE6BDEF74E3F}"/>
              </a:ext>
            </a:extLst>
          </p:cNvPr>
          <p:cNvSpPr txBox="1"/>
          <p:nvPr/>
        </p:nvSpPr>
        <p:spPr>
          <a:xfrm>
            <a:off x="292394" y="556686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C948C5-62C1-4C79-AC4F-99A3803DA4C6}"/>
              </a:ext>
            </a:extLst>
          </p:cNvPr>
          <p:cNvSpPr/>
          <p:nvPr/>
        </p:nvSpPr>
        <p:spPr>
          <a:xfrm>
            <a:off x="4265" y="4297913"/>
            <a:ext cx="5882184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대표적 피해 사례</a:t>
            </a:r>
            <a:endParaRPr lang="en-US" altLang="ko-KR"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2866CB-BDC7-4737-9904-9F7597799DA1}"/>
              </a:ext>
            </a:extLst>
          </p:cNvPr>
          <p:cNvSpPr txBox="1"/>
          <p:nvPr/>
        </p:nvSpPr>
        <p:spPr>
          <a:xfrm>
            <a:off x="255083" y="392389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754150" y="165199"/>
            <a:ext cx="1247320" cy="812029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107907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A5FFC5A-C8B6-D315-79DF-F36428AC8B8D}"/>
              </a:ext>
            </a:extLst>
          </p:cNvPr>
          <p:cNvSpPr txBox="1"/>
          <p:nvPr/>
        </p:nvSpPr>
        <p:spPr>
          <a:xfrm>
            <a:off x="9170605" y="-15906"/>
            <a:ext cx="1512000" cy="720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본과정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Flow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EE9966-77ED-9013-22D3-A9DB4EB09D53}"/>
              </a:ext>
            </a:extLst>
          </p:cNvPr>
          <p:cNvSpPr/>
          <p:nvPr/>
        </p:nvSpPr>
        <p:spPr>
          <a:xfrm>
            <a:off x="11365" y="1583513"/>
            <a:ext cx="9144000" cy="3562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B2A3BA-E451-07DC-A11D-E554A46DE616}"/>
              </a:ext>
            </a:extLst>
          </p:cNvPr>
          <p:cNvSpPr/>
          <p:nvPr/>
        </p:nvSpPr>
        <p:spPr>
          <a:xfrm>
            <a:off x="0" y="863455"/>
            <a:ext cx="9144000" cy="11100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EE8842-87A5-64E5-F1AA-6B56150D5C14}"/>
              </a:ext>
            </a:extLst>
          </p:cNvPr>
          <p:cNvSpPr/>
          <p:nvPr/>
        </p:nvSpPr>
        <p:spPr>
          <a:xfrm>
            <a:off x="0" y="868624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디자인 콘셉트</a:t>
            </a:r>
            <a:endParaRPr lang="ko-KR" altLang="en-US" b="1" spc="-113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8438B4-6A4E-78D0-9FCD-3833620BA394}"/>
              </a:ext>
            </a:extLst>
          </p:cNvPr>
          <p:cNvSpPr/>
          <p:nvPr/>
        </p:nvSpPr>
        <p:spPr>
          <a:xfrm>
            <a:off x="0" y="2113224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학습 </a:t>
            </a:r>
            <a:r>
              <a:rPr lang="en-US" altLang="ko-KR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Flow</a:t>
            </a:r>
            <a:endParaRPr lang="ko-KR" altLang="en-US" b="1" spc="-113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F65651-D1F5-7DC5-56F9-9FC1B72B77BE}"/>
              </a:ext>
            </a:extLst>
          </p:cNvPr>
          <p:cNvSpPr/>
          <p:nvPr/>
        </p:nvSpPr>
        <p:spPr>
          <a:xfrm>
            <a:off x="0" y="249097"/>
            <a:ext cx="9144000" cy="406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2400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지역주택조합의 진실</a:t>
            </a:r>
            <a:endParaRPr lang="ko-KR" altLang="en-US" sz="2400" b="1" spc="-113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0E8E86-C6A1-4D7E-755C-53A37C243026}"/>
              </a:ext>
            </a:extLst>
          </p:cNvPr>
          <p:cNvSpPr/>
          <p:nvPr/>
        </p:nvSpPr>
        <p:spPr>
          <a:xfrm>
            <a:off x="0" y="1190859"/>
            <a:ext cx="9144000" cy="700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도입 부분은 원고 내용을 재구성해 ‘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그것이 알고 싶다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’ 콘셉트로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시작하여 내용에 대한 문제상황을 흥미롭게 제시</a:t>
            </a:r>
            <a:r>
              <a:rPr lang="en-US" altLang="ko-KR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,</a:t>
            </a:r>
          </a:p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본학습에서는 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시인성을 높인 디자인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키워드 중심의 강의 구성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을 통해 내용을 효과적으로 전달</a:t>
            </a:r>
            <a:endParaRPr lang="en-US" altLang="ko-KR" sz="1400" spc="-113" dirty="0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중요 내용은 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블루 계열의 </a:t>
            </a:r>
            <a:r>
              <a:rPr lang="ko-KR" altLang="en-US" sz="1400" b="1" spc="-113" dirty="0" err="1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강조색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폰트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내용 관련 실사 이미지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ko-KR" altLang="en-US" sz="1400" b="1" spc="-113" dirty="0" err="1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타이포그래픽을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혼합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하여 시각적으로 강조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13D2FE8-A608-86F2-C9BA-6E7674572FED}"/>
              </a:ext>
            </a:extLst>
          </p:cNvPr>
          <p:cNvSpPr/>
          <p:nvPr/>
        </p:nvSpPr>
        <p:spPr>
          <a:xfrm>
            <a:off x="3003671" y="2697070"/>
            <a:ext cx="332027" cy="440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defTabSz="914192" latinLnBrk="0">
              <a:defRPr/>
            </a:pPr>
            <a:endParaRPr lang="ko-KR" altLang="en-US" kern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F8F94BF-C04E-9A20-1AA1-CAB1F3CFEF7C}"/>
              </a:ext>
            </a:extLst>
          </p:cNvPr>
          <p:cNvSpPr/>
          <p:nvPr/>
        </p:nvSpPr>
        <p:spPr>
          <a:xfrm>
            <a:off x="5906184" y="2697070"/>
            <a:ext cx="332027" cy="440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defTabSz="914192" latinLnBrk="0">
              <a:defRPr/>
            </a:pPr>
            <a:endParaRPr lang="ko-KR" altLang="en-US" kern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8D157F-432A-16E9-6EAC-CFBE94F57F5E}"/>
              </a:ext>
            </a:extLst>
          </p:cNvPr>
          <p:cNvSpPr/>
          <p:nvPr/>
        </p:nvSpPr>
        <p:spPr>
          <a:xfrm>
            <a:off x="588842" y="2777447"/>
            <a:ext cx="2160000" cy="2137540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67DF499-44E0-711D-C934-CB8A267947E6}"/>
              </a:ext>
            </a:extLst>
          </p:cNvPr>
          <p:cNvSpPr/>
          <p:nvPr/>
        </p:nvSpPr>
        <p:spPr>
          <a:xfrm>
            <a:off x="950355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도입</a:t>
            </a:r>
            <a:endParaRPr lang="ko-KR" altLang="en-US" sz="1400" b="1" spc="-91">
              <a:solidFill>
                <a:schemeClr val="bg1"/>
              </a:solidFill>
              <a:latin typeface="나눔고딕"/>
              <a:ea typeface="나눔고딕"/>
              <a:cs typeface="Pretendard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8ED21C-EBBD-68C6-2B7D-23CD37208DB1}"/>
              </a:ext>
            </a:extLst>
          </p:cNvPr>
          <p:cNvSpPr/>
          <p:nvPr/>
        </p:nvSpPr>
        <p:spPr>
          <a:xfrm>
            <a:off x="6477219" y="2777447"/>
            <a:ext cx="2160000" cy="2137540"/>
          </a:xfrm>
          <a:prstGeom prst="roundRect">
            <a:avLst>
              <a:gd name="adj" fmla="val 269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5688615-7560-34C3-25CA-95F6F466C98A}"/>
              </a:ext>
            </a:extLst>
          </p:cNvPr>
          <p:cNvSpPr/>
          <p:nvPr/>
        </p:nvSpPr>
        <p:spPr>
          <a:xfrm>
            <a:off x="6838732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정리</a:t>
            </a:r>
            <a:endParaRPr lang="ko-KR" altLang="en-US" sz="1400" b="1" spc="-91">
              <a:solidFill>
                <a:schemeClr val="bg1"/>
              </a:solidFill>
              <a:latin typeface="나눔고딕"/>
              <a:ea typeface="나눔고딕"/>
              <a:cs typeface="Pretendard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B1A8FC-CBF9-741F-5A87-69E8B56189A3}"/>
              </a:ext>
            </a:extLst>
          </p:cNvPr>
          <p:cNvSpPr/>
          <p:nvPr/>
        </p:nvSpPr>
        <p:spPr>
          <a:xfrm>
            <a:off x="3492000" y="2777447"/>
            <a:ext cx="2160000" cy="2137540"/>
          </a:xfrm>
          <a:prstGeom prst="roundRect">
            <a:avLst>
              <a:gd name="adj" fmla="val 269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8BD600B-1548-B55A-8C54-8C1DB03F19EF}"/>
              </a:ext>
            </a:extLst>
          </p:cNvPr>
          <p:cNvSpPr/>
          <p:nvPr/>
        </p:nvSpPr>
        <p:spPr>
          <a:xfrm>
            <a:off x="3868689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본학습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DA234F-70BA-0FE9-AFF7-53257A667042}"/>
              </a:ext>
            </a:extLst>
          </p:cNvPr>
          <p:cNvSpPr/>
          <p:nvPr/>
        </p:nvSpPr>
        <p:spPr>
          <a:xfrm>
            <a:off x="579683" y="3080297"/>
            <a:ext cx="2195359" cy="16773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marR="0" lvl="0" indent="-171450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지주택이 알고 싶다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R="0" lvl="0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pP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‘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그것이 알고 싶다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’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콘셉트</a:t>
            </a:r>
            <a: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. </a:t>
            </a:r>
            <a:b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본 학습과 연관된 지역주택조합 관련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최근 이슈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를 기사 형태로 제시하고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강사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의 설명으로 흥미 유발</a:t>
            </a:r>
            <a:endParaRPr lang="en-US" altLang="ko-KR" sz="1400" spc="-91" dirty="0">
              <a:ln w="9525">
                <a:solidFill>
                  <a:srgbClr val="3378D5">
                    <a:alpha val="0"/>
                  </a:srgbClr>
                </a:solidFill>
              </a:ln>
              <a:latin typeface="나눔고딕"/>
              <a:ea typeface="나눔고딕"/>
              <a:cs typeface="Pretendard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822A4E-BBD4-6666-9648-E04836E1C1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07178" y="3080297"/>
            <a:ext cx="2100184" cy="186204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lvl="0" indent="-171450" defTabSz="914192" latinLnBrk="0"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사실은 이렇습니다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L="171450" lvl="0" indent="-171450" defTabSz="914192" latinLnBrk="0"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700" b="1" spc="-91" dirty="0">
              <a:ln w="9525">
                <a:solidFill>
                  <a:srgbClr val="3378D5">
                    <a:alpha val="0"/>
                  </a:srgbClr>
                </a:solidFill>
              </a:ln>
              <a:solidFill>
                <a:schemeClr val="accent2"/>
              </a:solidFill>
              <a:latin typeface="나눔고딕"/>
              <a:ea typeface="나눔고딕"/>
              <a:cs typeface="Pretendard"/>
            </a:endParaRPr>
          </a:p>
          <a:p>
            <a:pPr marL="180975" lvl="0" defTabSz="914192" latinLnBrk="0">
              <a:spcAft>
                <a:spcPts val="600"/>
              </a:spcAft>
              <a:buClr>
                <a:schemeClr val="tx1"/>
              </a:buClr>
              <a:defRPr/>
            </a:pP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지역주택조합 관련 핵심이 되는 주요 내용을</a:t>
            </a:r>
            <a: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실사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/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일러스트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/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 </a:t>
            </a:r>
            <a:r>
              <a:rPr lang="ko-KR" altLang="en-US" sz="1400" b="1" spc="-91" dirty="0" err="1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타이포그래픽을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 혼합 적용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하여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전문가 강의형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으로 제시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E197CE-13D1-435A-8CA3-F390A155A696}"/>
              </a:ext>
            </a:extLst>
          </p:cNvPr>
          <p:cNvSpPr/>
          <p:nvPr/>
        </p:nvSpPr>
        <p:spPr>
          <a:xfrm>
            <a:off x="6477218" y="3080297"/>
            <a:ext cx="2160001" cy="146193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marR="0" lvl="0" indent="-171450" defTabSz="914192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오늘의 결론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L="176213" marR="0" lvl="0" indent="-176213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본학습에서</a:t>
            </a:r>
            <a:r>
              <a:rPr lang="ko-KR" altLang="en-US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다루었던</a:t>
            </a:r>
            <a:r>
              <a:rPr lang="ko-KR" altLang="en-US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  <a:t> </a:t>
            </a: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편별 핵심 내용을 </a:t>
            </a:r>
            <a:b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</a:b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카드뉴스 형태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로 구성하여 이미지와 함께 제시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7E3BF3D-A2BA-CAE3-1DFE-7CD8260F7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05812"/>
              </p:ext>
            </p:extLst>
          </p:nvPr>
        </p:nvGraphicFramePr>
        <p:xfrm>
          <a:off x="9231528" y="3313743"/>
          <a:ext cx="717530" cy="907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404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/>
                    </a:p>
                  </a:txBody>
                  <a:tcPr marL="70990" marR="70990" marT="35495" marB="35495">
                    <a:solidFill>
                      <a:srgbClr val="2C3E50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1F3B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/>
                    </a:p>
                  </a:txBody>
                  <a:tcPr marL="70990" marR="70990" marT="35495" marB="35495">
                    <a:solidFill>
                      <a:srgbClr val="DDE3E9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AED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>
                        <a:solidFill>
                          <a:srgbClr val="6182D6"/>
                        </a:solidFill>
                      </a:endParaRPr>
                    </a:p>
                  </a:txBody>
                  <a:tcPr marL="70990" marR="70990" marT="35495" marB="35495">
                    <a:solidFill>
                      <a:srgbClr val="EB9120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305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0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3999" cy="5145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이번 편은 진짜 정말 너무 안 좋은 얘기들만 하니까 제 인상도 그렇고 이 영상을 보는 우리 금융인들도 참 마음이 안 좋고 하는데 어쨌든 이런 것들이 많은데도 알고 왜 사람들이 주변에 보면 지역주택조합 가입했다 이런 얘기가 많이 있느냐 이런 것들은 여러 가지 측면들이 있겠지만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부분은 또 다른 편에서 한번 꾸준하게 또 자세하게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설명드리도록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하겠습니다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편은 </a:t>
            </a:r>
            <a:r>
              <a:rPr lang="ko-KR" altLang="en-US" sz="1200" strike="sngStrike" kern="1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여기까지였습니다</a:t>
            </a:r>
            <a:r>
              <a:rPr lang="en-US" altLang="ko-KR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strike="sngStrike" kern="100" dirty="0">
              <a:solidFill>
                <a:srgbClr val="FF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jv13038979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6" name="사각형 설명선 5"/>
          <p:cNvSpPr/>
          <p:nvPr/>
        </p:nvSpPr>
        <p:spPr>
          <a:xfrm>
            <a:off x="8386212" y="1502337"/>
            <a:ext cx="1858533" cy="991100"/>
          </a:xfrm>
          <a:prstGeom prst="wedgeRectCallout">
            <a:avLst>
              <a:gd name="adj1" fmla="val -109485"/>
              <a:gd name="adj2" fmla="val 1370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배경이미지이라도 있으면 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좋겠습니다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jv13038979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619733" y="2362055"/>
            <a:ext cx="1362342" cy="126697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  <a:r>
              <a:rPr lang="en-US" altLang="ko-KR" sz="1200"/>
              <a:t>_</a:t>
            </a:r>
            <a:r>
              <a:rPr lang="ko-KR" altLang="en-US" sz="1200"/>
              <a:t>배경이나 오브젝트 등 관련 이미지 하나 제시해주세요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08A384-ADA0-447B-883E-47F7836161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2601081" y="1024932"/>
            <a:ext cx="3479759" cy="4160756"/>
          </a:xfrm>
          <a:prstGeom prst="rect">
            <a:avLst/>
          </a:prstGeom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5954333B-FBF0-2BE3-8AE8-98D907F57470}"/>
              </a:ext>
            </a:extLst>
          </p:cNvPr>
          <p:cNvSpPr/>
          <p:nvPr/>
        </p:nvSpPr>
        <p:spPr>
          <a:xfrm>
            <a:off x="10150051" y="586011"/>
            <a:ext cx="1146730" cy="719879"/>
          </a:xfrm>
          <a:prstGeom prst="wedgeRectCallout">
            <a:avLst>
              <a:gd name="adj1" fmla="val -67452"/>
              <a:gd name="adj2" fmla="val 9585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엘릭스</a:t>
            </a:r>
            <a:r>
              <a:rPr lang="en-US" altLang="ko-KR" sz="1200" dirty="0"/>
              <a:t>(0609)</a:t>
            </a:r>
          </a:p>
          <a:p>
            <a:pPr algn="ctr"/>
            <a:r>
              <a:rPr lang="ko-KR" altLang="en-US" sz="1200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168951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39AE9-0EDC-EB38-2020-CF69657F5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573A-5673-EA90-0E48-6B17F3919825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01_02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63622-47E7-7BBD-C360-1A122D0EF4B6}"/>
              </a:ext>
            </a:extLst>
          </p:cNvPr>
          <p:cNvSpPr txBox="1"/>
          <p:nvPr/>
        </p:nvSpPr>
        <p:spPr>
          <a:xfrm>
            <a:off x="9170605" y="-15907"/>
            <a:ext cx="1512000" cy="29280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줄 요약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BGM+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모션그래픽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3AF31-5DB0-82F9-5B53-A9544C428453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332E03B2-38B8-1408-B2FE-1C39E3EC134F}"/>
              </a:ext>
            </a:extLst>
          </p:cNvPr>
          <p:cNvSpPr/>
          <p:nvPr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solidFill>
            <a:srgbClr val="000000">
              <a:alpha val="4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23FFDB-F33A-CFFC-EE24-6E1500A32676}"/>
              </a:ext>
            </a:extLst>
          </p:cNvPr>
          <p:cNvSpPr/>
          <p:nvPr/>
        </p:nvSpPr>
        <p:spPr>
          <a:xfrm>
            <a:off x="759897" y="2023245"/>
            <a:ext cx="5600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0">
              <a:defRPr/>
            </a:pPr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오늘의 결론</a:t>
            </a:r>
            <a:r>
              <a:rPr lang="en-US" altLang="ko-KR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6207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A948-D89A-B444-13C4-1B2EFB7D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46B21B0A-5C62-4F31-B691-088206BCC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30"/>
          <a:stretch/>
        </p:blipFill>
        <p:spPr>
          <a:xfrm>
            <a:off x="2667001" y="2221"/>
            <a:ext cx="6462712" cy="514349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3AD8D9D-BA53-4C22-BCE8-E18F590A1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7"/>
          <a:stretch/>
        </p:blipFill>
        <p:spPr>
          <a:xfrm>
            <a:off x="1" y="0"/>
            <a:ext cx="5940604" cy="5143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37E67-D784-05ED-DA4C-26A03BE77F13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01_05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0290-1647-FF9D-B1F7-876FFF1F4CD7}"/>
              </a:ext>
            </a:extLst>
          </p:cNvPr>
          <p:cNvSpPr txBox="1"/>
          <p:nvPr/>
        </p:nvSpPr>
        <p:spPr>
          <a:xfrm>
            <a:off x="9170605" y="-1590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핵심정리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내용 제시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카드뉴스형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14E-D933-2D47-8470-370D17695CBB}"/>
              </a:ext>
            </a:extLst>
          </p:cNvPr>
          <p:cNvSpPr txBox="1"/>
          <p:nvPr/>
        </p:nvSpPr>
        <p:spPr>
          <a:xfrm>
            <a:off x="9170605" y="323135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1406682328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5944F-28C2-237C-FA42-BEDEF6962F2E}"/>
              </a:ext>
            </a:extLst>
          </p:cNvPr>
          <p:cNvSpPr/>
          <p:nvPr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BC89C-6EF7-64D2-C33A-D45F159FD69C}"/>
              </a:ext>
            </a:extLst>
          </p:cNvPr>
          <p:cNvSpPr txBox="1"/>
          <p:nvPr/>
        </p:nvSpPr>
        <p:spPr>
          <a:xfrm>
            <a:off x="3442842" y="622340"/>
            <a:ext cx="4995526" cy="60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피해 사례</a:t>
            </a:r>
            <a:endParaRPr lang="ko-KR" altLang="en-US" sz="3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A1675B-4910-4A9A-BC2F-734C26CA5519}"/>
              </a:ext>
            </a:extLst>
          </p:cNvPr>
          <p:cNvGrpSpPr/>
          <p:nvPr/>
        </p:nvGrpSpPr>
        <p:grpSpPr>
          <a:xfrm>
            <a:off x="3442842" y="1644435"/>
            <a:ext cx="5455723" cy="343988"/>
            <a:chOff x="945078" y="1453935"/>
            <a:chExt cx="5455723" cy="34398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FCFCD3-992E-4AEC-EB76-2FE236C62068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확정되지 않은 사실에 근거한 허위 과장 광고로 조합원 모집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61D9EA-EC93-DBE9-53FA-0B12A68B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EAC392-9DEB-4D10-94E4-C4ACF9EE13C5}"/>
              </a:ext>
            </a:extLst>
          </p:cNvPr>
          <p:cNvGrpSpPr/>
          <p:nvPr/>
        </p:nvGrpSpPr>
        <p:grpSpPr>
          <a:xfrm>
            <a:off x="3442842" y="2323700"/>
            <a:ext cx="5455723" cy="343988"/>
            <a:chOff x="945078" y="1946553"/>
            <a:chExt cx="5455723" cy="34398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107EA8-4EAE-4A88-A052-E953FC9672E8}"/>
                </a:ext>
              </a:extLst>
            </p:cNvPr>
            <p:cNvSpPr/>
            <p:nvPr/>
          </p:nvSpPr>
          <p:spPr>
            <a:xfrm>
              <a:off x="1294649" y="1989413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애초에 사업이 불가능한 상태에서 조합원 모집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DC291A-3B14-4354-8E34-661B6258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946553"/>
              <a:ext cx="311227" cy="34398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40A9B85-46F6-4ABD-80F2-D6B284A0B6D6}"/>
              </a:ext>
            </a:extLst>
          </p:cNvPr>
          <p:cNvGrpSpPr/>
          <p:nvPr/>
        </p:nvGrpSpPr>
        <p:grpSpPr>
          <a:xfrm>
            <a:off x="3442842" y="3002965"/>
            <a:ext cx="5455723" cy="343988"/>
            <a:chOff x="945078" y="2430417"/>
            <a:chExt cx="5455723" cy="34398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F7D2AB1-4E3A-4C6E-8F47-2EEF85790F9D}"/>
                </a:ext>
              </a:extLst>
            </p:cNvPr>
            <p:cNvSpPr/>
            <p:nvPr/>
          </p:nvSpPr>
          <p:spPr>
            <a:xfrm>
              <a:off x="1294649" y="2473277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사업의 장기표류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5CFDBEC-65F6-4B88-85A8-725DDBD20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2430417"/>
              <a:ext cx="311227" cy="34398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424D19-3BDB-407A-B0C0-E398CBA9849B}"/>
              </a:ext>
            </a:extLst>
          </p:cNvPr>
          <p:cNvGrpSpPr/>
          <p:nvPr/>
        </p:nvGrpSpPr>
        <p:grpSpPr>
          <a:xfrm>
            <a:off x="3442842" y="3682230"/>
            <a:ext cx="5455723" cy="343988"/>
            <a:chOff x="945078" y="1453935"/>
            <a:chExt cx="5455723" cy="3439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C808E8-F568-425B-AAD3-C4BD25D3F5B5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과도한 추가분담금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6CE564-BA9C-4DFD-8492-F3738796E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364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A948-D89A-B444-13C4-1B2EFB7D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46B21B0A-5C62-4F31-B691-088206BCC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30"/>
          <a:stretch/>
        </p:blipFill>
        <p:spPr>
          <a:xfrm>
            <a:off x="2667001" y="2221"/>
            <a:ext cx="6462712" cy="514349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3AD8D9D-BA53-4C22-BCE8-E18F590A1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7"/>
          <a:stretch/>
        </p:blipFill>
        <p:spPr>
          <a:xfrm>
            <a:off x="1" y="0"/>
            <a:ext cx="5940604" cy="5143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37E67-D784-05ED-DA4C-26A03BE77F13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01_05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0290-1647-FF9D-B1F7-876FFF1F4CD7}"/>
              </a:ext>
            </a:extLst>
          </p:cNvPr>
          <p:cNvSpPr txBox="1"/>
          <p:nvPr/>
        </p:nvSpPr>
        <p:spPr>
          <a:xfrm>
            <a:off x="9170605" y="-1590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핵심정리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내용 제시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카드뉴스형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14E-D933-2D47-8470-370D17695CBB}"/>
              </a:ext>
            </a:extLst>
          </p:cNvPr>
          <p:cNvSpPr txBox="1"/>
          <p:nvPr/>
        </p:nvSpPr>
        <p:spPr>
          <a:xfrm>
            <a:off x="9170605" y="323135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1406682328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5944F-28C2-237C-FA42-BEDEF6962F2E}"/>
              </a:ext>
            </a:extLst>
          </p:cNvPr>
          <p:cNvSpPr/>
          <p:nvPr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BC89C-6EF7-64D2-C33A-D45F159FD69C}"/>
              </a:ext>
            </a:extLst>
          </p:cNvPr>
          <p:cNvSpPr txBox="1"/>
          <p:nvPr/>
        </p:nvSpPr>
        <p:spPr>
          <a:xfrm>
            <a:off x="3442842" y="622340"/>
            <a:ext cx="4995526" cy="60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피해 사례</a:t>
            </a:r>
            <a:endParaRPr lang="ko-KR" altLang="en-US" sz="3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A1675B-4910-4A9A-BC2F-734C26CA5519}"/>
              </a:ext>
            </a:extLst>
          </p:cNvPr>
          <p:cNvGrpSpPr/>
          <p:nvPr/>
        </p:nvGrpSpPr>
        <p:grpSpPr>
          <a:xfrm>
            <a:off x="3442842" y="1644435"/>
            <a:ext cx="5455723" cy="343988"/>
            <a:chOff x="945078" y="1453935"/>
            <a:chExt cx="5455723" cy="34398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FCFCD3-992E-4AEC-EB76-2FE236C62068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사용 승낙 확보율 과장홍보 및 부지매입 저조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61D9EA-EC93-DBE9-53FA-0B12A68B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EAC392-9DEB-4D10-94E4-C4ACF9EE13C5}"/>
              </a:ext>
            </a:extLst>
          </p:cNvPr>
          <p:cNvGrpSpPr/>
          <p:nvPr/>
        </p:nvGrpSpPr>
        <p:grpSpPr>
          <a:xfrm>
            <a:off x="3442842" y="2323700"/>
            <a:ext cx="5455723" cy="343988"/>
            <a:chOff x="945078" y="1946553"/>
            <a:chExt cx="5455723" cy="34398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107EA8-4EAE-4A88-A052-E953FC9672E8}"/>
                </a:ext>
              </a:extLst>
            </p:cNvPr>
            <p:cNvSpPr/>
            <p:nvPr/>
          </p:nvSpPr>
          <p:spPr>
            <a:xfrm>
              <a:off x="1294649" y="1989413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업무대행사의 사기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DC291A-3B14-4354-8E34-661B6258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946553"/>
              <a:ext cx="311227" cy="34398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40A9B85-46F6-4ABD-80F2-D6B284A0B6D6}"/>
              </a:ext>
            </a:extLst>
          </p:cNvPr>
          <p:cNvGrpSpPr/>
          <p:nvPr/>
        </p:nvGrpSpPr>
        <p:grpSpPr>
          <a:xfrm>
            <a:off x="3442842" y="3002965"/>
            <a:ext cx="5455723" cy="343988"/>
            <a:chOff x="945078" y="2430417"/>
            <a:chExt cx="5455723" cy="34398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F7D2AB1-4E3A-4C6E-8F47-2EEF85790F9D}"/>
                </a:ext>
              </a:extLst>
            </p:cNvPr>
            <p:cNvSpPr/>
            <p:nvPr/>
          </p:nvSpPr>
          <p:spPr>
            <a:xfrm>
              <a:off x="1294649" y="2473277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계약해지 시의 금전 피해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5CFDBEC-65F6-4B88-85A8-725DDBD20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2430417"/>
              <a:ext cx="311227" cy="34398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424D19-3BDB-407A-B0C0-E398CBA9849B}"/>
              </a:ext>
            </a:extLst>
          </p:cNvPr>
          <p:cNvGrpSpPr/>
          <p:nvPr/>
        </p:nvGrpSpPr>
        <p:grpSpPr>
          <a:xfrm>
            <a:off x="3442842" y="3682230"/>
            <a:ext cx="5455723" cy="343988"/>
            <a:chOff x="945078" y="1453935"/>
            <a:chExt cx="5455723" cy="3439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C808E8-F568-425B-AAD3-C4BD25D3F5B5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조합 집행부의 배임으로 </a:t>
              </a:r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인한 피해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6CE564-BA9C-4DFD-8492-F3738796E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  <p:sp>
        <p:nvSpPr>
          <p:cNvPr id="27" name="모서리가 둥근 사각형 설명선 26"/>
          <p:cNvSpPr/>
          <p:nvPr/>
        </p:nvSpPr>
        <p:spPr>
          <a:xfrm>
            <a:off x="5469126" y="2882130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414930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33770" cy="5143500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1BCEDCD-9189-96DB-8DB6-B4C1F2CFB4C7}"/>
              </a:ext>
            </a:extLst>
          </p:cNvPr>
          <p:cNvSpPr/>
          <p:nvPr/>
        </p:nvSpPr>
        <p:spPr>
          <a:xfrm flipV="1">
            <a:off x="4803980" y="2084598"/>
            <a:ext cx="3587583" cy="768812"/>
          </a:xfrm>
          <a:prstGeom prst="triangle">
            <a:avLst/>
          </a:prstGeom>
          <a:solidFill>
            <a:srgbClr val="EB91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저렴한 가격으로 내 집 마련의 기회를 제공할 수 있다는 장점에도 불구하고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다양한 피해 사례가 발생</a:t>
            </a:r>
            <a:r>
              <a:rPr lang="ko-KR" altLang="en-US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합니다</a:t>
            </a:r>
            <a:r>
              <a:rPr lang="en-US" altLang="ko-KR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srgbClr val="FF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C6A41-4D00-FF81-D400-D6F3B58CBFC7}"/>
              </a:ext>
            </a:extLst>
          </p:cNvPr>
          <p:cNvSpPr txBox="1"/>
          <p:nvPr/>
        </p:nvSpPr>
        <p:spPr>
          <a:xfrm>
            <a:off x="4722863" y="2001067"/>
            <a:ext cx="3668700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2195427370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7B840-9662-0045-6CB5-6E120E7D3DF1}"/>
              </a:ext>
            </a:extLst>
          </p:cNvPr>
          <p:cNvSpPr txBox="1"/>
          <p:nvPr/>
        </p:nvSpPr>
        <p:spPr>
          <a:xfrm>
            <a:off x="4803980" y="126643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76D4D-8DD6-581A-922C-B88C324B302C}"/>
              </a:ext>
            </a:extLst>
          </p:cNvPr>
          <p:cNvSpPr txBox="1"/>
          <p:nvPr/>
        </p:nvSpPr>
        <p:spPr>
          <a:xfrm>
            <a:off x="4830080" y="2304305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9CCA7-0E07-ED74-1729-9E1DF06C9C67}"/>
              </a:ext>
            </a:extLst>
          </p:cNvPr>
          <p:cNvSpPr txBox="1"/>
          <p:nvPr/>
        </p:nvSpPr>
        <p:spPr>
          <a:xfrm>
            <a:off x="4642353" y="2974810"/>
            <a:ext cx="3829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다양한 피해 사례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93E8B-AEDC-C0F6-DFEE-0AE735AE20C7}"/>
              </a:ext>
            </a:extLst>
          </p:cNvPr>
          <p:cNvSpPr txBox="1"/>
          <p:nvPr/>
        </p:nvSpPr>
        <p:spPr>
          <a:xfrm>
            <a:off x="4763420" y="1507875"/>
            <a:ext cx="3587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내 집 마련의 기회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76D4D-8DD6-581A-922C-B88C324B302C}"/>
              </a:ext>
            </a:extLst>
          </p:cNvPr>
          <p:cNvSpPr txBox="1"/>
          <p:nvPr/>
        </p:nvSpPr>
        <p:spPr>
          <a:xfrm>
            <a:off x="4430935" y="290155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8857075" y="3944300"/>
            <a:ext cx="1858533" cy="991100"/>
          </a:xfrm>
          <a:prstGeom prst="wedgeRectCallout">
            <a:avLst>
              <a:gd name="adj1" fmla="val -53811"/>
              <a:gd name="adj2" fmla="val 7521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</a:p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발생합니다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73EE9A5-BEE8-4D64-9876-C175F1B352C8}"/>
              </a:ext>
            </a:extLst>
          </p:cNvPr>
          <p:cNvSpPr/>
          <p:nvPr/>
        </p:nvSpPr>
        <p:spPr>
          <a:xfrm>
            <a:off x="10566400" y="4465078"/>
            <a:ext cx="1229360" cy="969490"/>
          </a:xfrm>
          <a:prstGeom prst="wedgeRectCallout">
            <a:avLst>
              <a:gd name="adj1" fmla="val -81164"/>
              <a:gd name="adj2" fmla="val -20290"/>
            </a:avLst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반영완료</a:t>
            </a:r>
            <a:r>
              <a:rPr lang="en-US" altLang="ko-KR" dirty="0"/>
              <a:t>(0609)</a:t>
            </a:r>
          </a:p>
        </p:txBody>
      </p:sp>
    </p:spTree>
    <p:extLst>
      <p:ext uri="{BB962C8B-B14F-4D97-AF65-F5344CB8AC3E}">
        <p14:creationId xmlns:p14="http://schemas.microsoft.com/office/powerpoint/2010/main" val="4074211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8" y="0"/>
            <a:ext cx="9066281" cy="513495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 지연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추가 분담금 발생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심지어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 무산까지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소비자들이 주의해야 할 대표적인 사례들을 통해 예방책을 알아봅니다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2150788254</a:t>
            </a:r>
            <a:endParaRPr lang="ko-KR" altLang="en-US" sz="10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628914-58FC-015F-B85B-E977FDFB41BC}"/>
              </a:ext>
            </a:extLst>
          </p:cNvPr>
          <p:cNvSpPr/>
          <p:nvPr/>
        </p:nvSpPr>
        <p:spPr>
          <a:xfrm>
            <a:off x="525394" y="1485900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사업 지연</a:t>
            </a:r>
            <a:endParaRPr lang="ko-KR" altLang="en-US" sz="18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628914-58FC-015F-B85B-E977FDFB41BC}"/>
              </a:ext>
            </a:extLst>
          </p:cNvPr>
          <p:cNvSpPr/>
          <p:nvPr/>
        </p:nvSpPr>
        <p:spPr>
          <a:xfrm>
            <a:off x="3554344" y="1485900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추가 분담금 발생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628914-58FC-015F-B85B-E977FDFB41BC}"/>
              </a:ext>
            </a:extLst>
          </p:cNvPr>
          <p:cNvSpPr/>
          <p:nvPr/>
        </p:nvSpPr>
        <p:spPr>
          <a:xfrm>
            <a:off x="6583295" y="1485900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사업 무산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9CCA7-0E07-ED74-1729-9E1DF06C9C67}"/>
              </a:ext>
            </a:extLst>
          </p:cNvPr>
          <p:cNvSpPr txBox="1"/>
          <p:nvPr/>
        </p:nvSpPr>
        <p:spPr>
          <a:xfrm>
            <a:off x="793488" y="3032041"/>
            <a:ext cx="75570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13" dirty="0">
                <a:ln>
                  <a:solidFill>
                    <a:schemeClr val="bg1"/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소비자들이 </a:t>
            </a:r>
            <a:r>
              <a:rPr lang="ko-KR" altLang="en-US" sz="4000" spc="-113" dirty="0">
                <a:ln>
                  <a:solidFill>
                    <a:schemeClr val="bg1"/>
                  </a:solidFill>
                </a:ln>
                <a:solidFill>
                  <a:srgbClr val="FFC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주의</a:t>
            </a:r>
            <a:r>
              <a:rPr lang="ko-KR" altLang="en-US" sz="4000" spc="-113" dirty="0">
                <a:ln>
                  <a:solidFill>
                    <a:schemeClr val="bg1"/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해야 할 대표적 사례</a:t>
            </a:r>
            <a:endParaRPr lang="ko-KR" altLang="en-US" sz="3600" dirty="0">
              <a:ln>
                <a:solidFill>
                  <a:schemeClr val="bg1"/>
                </a:solidFill>
              </a:ln>
              <a:highlight>
                <a:srgbClr val="EB912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D7B840-9662-0045-6CB5-6E120E7D3DF1}"/>
              </a:ext>
            </a:extLst>
          </p:cNvPr>
          <p:cNvSpPr txBox="1"/>
          <p:nvPr/>
        </p:nvSpPr>
        <p:spPr>
          <a:xfrm>
            <a:off x="525393" y="122429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D7B840-9662-0045-6CB5-6E120E7D3DF1}"/>
              </a:ext>
            </a:extLst>
          </p:cNvPr>
          <p:cNvSpPr txBox="1"/>
          <p:nvPr/>
        </p:nvSpPr>
        <p:spPr>
          <a:xfrm>
            <a:off x="5006559" y="122429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D7B840-9662-0045-6CB5-6E120E7D3DF1}"/>
              </a:ext>
            </a:extLst>
          </p:cNvPr>
          <p:cNvSpPr txBox="1"/>
          <p:nvPr/>
        </p:nvSpPr>
        <p:spPr>
          <a:xfrm>
            <a:off x="8177228" y="122429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D7B840-9662-0045-6CB5-6E120E7D3DF1}"/>
              </a:ext>
            </a:extLst>
          </p:cNvPr>
          <p:cNvSpPr txBox="1"/>
          <p:nvPr/>
        </p:nvSpPr>
        <p:spPr>
          <a:xfrm>
            <a:off x="805055" y="284484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4251378" y="3793430"/>
            <a:ext cx="1858533" cy="991100"/>
          </a:xfrm>
          <a:prstGeom prst="wedgeRectCallout">
            <a:avLst>
              <a:gd name="adj1" fmla="val -63306"/>
              <a:gd name="adj2" fmla="val -7289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</a:p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주의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강조색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넣어주세요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882994" y="3637338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182EEC4E-C64A-4A38-8075-B918CD9BEFD6}"/>
              </a:ext>
            </a:extLst>
          </p:cNvPr>
          <p:cNvSpPr/>
          <p:nvPr/>
        </p:nvSpPr>
        <p:spPr>
          <a:xfrm>
            <a:off x="7315562" y="3919210"/>
            <a:ext cx="1229360" cy="969490"/>
          </a:xfrm>
          <a:prstGeom prst="wedgeRectCallout">
            <a:avLst>
              <a:gd name="adj1" fmla="val -81164"/>
              <a:gd name="adj2" fmla="val -20290"/>
            </a:avLst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반영완료</a:t>
            </a:r>
            <a:r>
              <a:rPr lang="en-US" altLang="ko-KR" dirty="0"/>
              <a:t>(0609)</a:t>
            </a:r>
          </a:p>
        </p:txBody>
      </p:sp>
    </p:spTree>
    <p:extLst>
      <p:ext uri="{BB962C8B-B14F-4D97-AF65-F5344CB8AC3E}">
        <p14:creationId xmlns:p14="http://schemas.microsoft.com/office/powerpoint/2010/main" val="2412691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CAF50-3DA2-1CAE-DB9C-EB83A3C8E9BE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01_02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B93C4-8A03-D96F-759E-1018CF893E7C}"/>
              </a:ext>
            </a:extLst>
          </p:cNvPr>
          <p:cNvSpPr txBox="1"/>
          <p:nvPr/>
        </p:nvSpPr>
        <p:spPr>
          <a:xfrm>
            <a:off x="9170605" y="-15907"/>
            <a:ext cx="1512000" cy="29280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본학습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BGM+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모션그래픽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소주제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간지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AE299-F5CC-4B72-E8B9-496B1B9A7BBB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4380" y="2127334"/>
            <a:ext cx="50596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0">
              <a:defRPr/>
            </a:pPr>
            <a:r>
              <a:rPr lang="ko-KR" altLang="en-US" sz="45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지역주택조합의 피해 사례</a:t>
            </a:r>
            <a:endParaRPr lang="ko-KR" altLang="en-US" sz="45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56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 지역주택조합의 진실 제</a:t>
            </a:r>
            <a:r>
              <a:rPr lang="en-US" altLang="ko-KR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지역주택조합의 피해 사례에 대해서 좀 보도록 하겠습니다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좀 마음이 좀 무겁습니다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선생님들 어쨌든 그래도 이러이러한 피해 사례가 실제로 있어 왔고요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 어떤 경우에 주로 손해가 되고 피해가 되는 그런 사례들이 있었는지 한번 쫙 한번 같이 공유하도록 하겠습니다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BB6387-E80A-716F-C677-4C42C6839474}"/>
              </a:ext>
            </a:extLst>
          </p:cNvPr>
          <p:cNvGrpSpPr/>
          <p:nvPr/>
        </p:nvGrpSpPr>
        <p:grpSpPr>
          <a:xfrm>
            <a:off x="4700292" y="4308428"/>
            <a:ext cx="2045812" cy="573541"/>
            <a:chOff x="-1838330" y="2851959"/>
            <a:chExt cx="2045812" cy="57354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871BF88-0CAC-72E4-E6E8-2239A43FC697}"/>
                </a:ext>
              </a:extLst>
            </p:cNvPr>
            <p:cNvGrpSpPr/>
            <p:nvPr/>
          </p:nvGrpSpPr>
          <p:grpSpPr>
            <a:xfrm>
              <a:off x="-1476338" y="2851959"/>
              <a:ext cx="1321829" cy="573541"/>
              <a:chOff x="-1476338" y="2851959"/>
              <a:chExt cx="1321829" cy="573541"/>
            </a:xfrm>
          </p:grpSpPr>
          <p:sp>
            <p:nvSpPr>
              <p:cNvPr id="26" name="자유형 27">
                <a:extLst>
                  <a:ext uri="{FF2B5EF4-FFF2-40B4-BE49-F238E27FC236}">
                    <a16:creationId xmlns:a16="http://schemas.microsoft.com/office/drawing/2014/main" id="{050C2C09-F2EB-C26C-6290-419BD77E3037}"/>
                  </a:ext>
                </a:extLst>
              </p:cNvPr>
              <p:cNvSpPr/>
              <p:nvPr/>
            </p:nvSpPr>
            <p:spPr>
              <a:xfrm flipH="1">
                <a:off x="-1476338" y="2858983"/>
                <a:ext cx="1321829" cy="566517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1B3B8B-A2D0-B9DA-2B25-7F1EC2119CB6}"/>
                  </a:ext>
                </a:extLst>
              </p:cNvPr>
              <p:cNvSpPr txBox="1"/>
              <p:nvPr/>
            </p:nvSpPr>
            <p:spPr>
              <a:xfrm>
                <a:off x="-1190487" y="2851959"/>
                <a:ext cx="750127" cy="33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latinLnBrk="0">
                  <a:lnSpc>
                    <a:spcPct val="120000"/>
                  </a:lnSpc>
                  <a:defRPr/>
                </a:pPr>
                <a:r>
                  <a:rPr lang="ko-KR" altLang="en-US" sz="1500" spc="-113" dirty="0" err="1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최황수</a:t>
                </a:r>
                <a:endParaRPr lang="ko-KR" altLang="en-US" sz="1500" spc="-113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  <p:sp>
            <p:nvSpPr>
              <p:cNvPr id="28" name="모서리가 둥근 직사각형 13">
                <a:extLst>
                  <a:ext uri="{FF2B5EF4-FFF2-40B4-BE49-F238E27FC236}">
                    <a16:creationId xmlns:a16="http://schemas.microsoft.com/office/drawing/2014/main" id="{7AC7EEE7-2D74-E807-D36C-3E657CF5FECC}"/>
                  </a:ext>
                </a:extLst>
              </p:cNvPr>
              <p:cNvSpPr/>
              <p:nvPr/>
            </p:nvSpPr>
            <p:spPr>
              <a:xfrm>
                <a:off x="-1434226" y="3160643"/>
                <a:ext cx="1260733" cy="246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270583-7CFF-D58C-86E7-46654B2A7274}"/>
                </a:ext>
              </a:extLst>
            </p:cNvPr>
            <p:cNvSpPr txBox="1"/>
            <p:nvPr/>
          </p:nvSpPr>
          <p:spPr>
            <a:xfrm>
              <a:off x="-1838330" y="3162634"/>
              <a:ext cx="20458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spcAft>
                  <a:spcPts val="600"/>
                </a:spcAft>
                <a:buClr>
                  <a:srgbClr val="271D73"/>
                </a:buClr>
                <a:buSzPct val="110000"/>
              </a:pPr>
              <a:r>
                <a:rPr lang="ko-KR" altLang="en-US" sz="11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SemiBold" panose="02000703000000020004" pitchFamily="50" charset="-127"/>
                </a:rPr>
                <a:t>한국금융연수원 강사</a:t>
              </a:r>
              <a:endParaRPr lang="ko-KR" altLang="en-US" sz="1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F64DD5-A324-59D7-1350-9ECA76FEC17B}"/>
              </a:ext>
            </a:extLst>
          </p:cNvPr>
          <p:cNvSpPr txBox="1"/>
          <p:nvPr/>
        </p:nvSpPr>
        <p:spPr>
          <a:xfrm>
            <a:off x="4700292" y="4478882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#0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980A0-295A-8B49-1EA2-DBCCE83201BB}"/>
              </a:ext>
            </a:extLst>
          </p:cNvPr>
          <p:cNvSpPr txBox="1"/>
          <p:nvPr/>
        </p:nvSpPr>
        <p:spPr>
          <a:xfrm>
            <a:off x="619800" y="1302650"/>
            <a:ext cx="5876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</a:t>
            </a:r>
            <a:endParaRPr lang="ko-KR" altLang="en-US" sz="6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A79C23-76D0-64C4-2508-58D5FEFBA2A1}"/>
              </a:ext>
            </a:extLst>
          </p:cNvPr>
          <p:cNvSpPr txBox="1"/>
          <p:nvPr/>
        </p:nvSpPr>
        <p:spPr>
          <a:xfrm>
            <a:off x="560660" y="2261817"/>
            <a:ext cx="5262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진실</a:t>
            </a:r>
            <a:endParaRPr lang="ko-KR" altLang="en-US" sz="6600" dirty="0">
              <a:solidFill>
                <a:srgbClr val="3057B9"/>
              </a:solidFill>
            </a:endParaRPr>
          </a:p>
        </p:txBody>
      </p: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id="{4766C038-E03C-F74C-AED5-4C321695C830}"/>
              </a:ext>
            </a:extLst>
          </p:cNvPr>
          <p:cNvSpPr/>
          <p:nvPr/>
        </p:nvSpPr>
        <p:spPr>
          <a:xfrm>
            <a:off x="674805" y="3373804"/>
            <a:ext cx="4900305" cy="544853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피해 사례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28235" y="344956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</p:spTree>
    <p:extLst>
      <p:ext uri="{BB962C8B-B14F-4D97-AF65-F5344CB8AC3E}">
        <p14:creationId xmlns:p14="http://schemas.microsoft.com/office/powerpoint/2010/main" val="2997557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278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첫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번째는요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확정되지 않은 사실에 근거해서 허위 과장 광고로 조합원을 모집하는 경우가 정말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정말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많습니다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불확실한 사업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계획이라든가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사업비를 근거로 해서 무슨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 호수 그 다음에 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확정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분양가라든가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것들 다 말 그대로 다 거짓입니다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진실이 아닙니다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#6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분양가와 동호수는 사업 행위 허가 이후에 확정이 되기 때문에 모집 단계에서 이거 절대 확정할 수 없는데 나름대로는 또 답답하고 하니까 가상의 어떤 그런 동의나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평수라든가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것들을 지정한다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u="sng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물론 이제 이것이 이제 이 약속이 지켜지는 경우도 있지만 중간에 어긋나는 경우도 굉장히 많이 있으니까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 어떤 허위 광고로 조합원 모집합니다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나중에 이제 약속 안 지켰다고 하더라도 사실 따지기가 되게 어렵습니다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2191836587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9AF883-1CB5-46C3-BC25-CBC079090259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5E393C-2B75-4809-8024-28E26FF46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4C86C1-8F6B-4045-A51E-513D45DF68E2}"/>
              </a:ext>
            </a:extLst>
          </p:cNvPr>
          <p:cNvSpPr txBox="1"/>
          <p:nvPr/>
        </p:nvSpPr>
        <p:spPr>
          <a:xfrm>
            <a:off x="3164695" y="1202407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허위 과장 광고로 조합원 모집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47733-59B7-4ADB-825D-80177B2C094D}"/>
              </a:ext>
            </a:extLst>
          </p:cNvPr>
          <p:cNvSpPr txBox="1"/>
          <p:nvPr/>
        </p:nvSpPr>
        <p:spPr>
          <a:xfrm>
            <a:off x="3164695" y="854164"/>
            <a:ext cx="366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확정되지 않은 사실에 근거한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910394-F77B-4B79-9BCD-F38E742DFB57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7A1BC-9EDD-4A7D-8520-D3429981A416}"/>
              </a:ext>
            </a:extLst>
          </p:cNvPr>
          <p:cNvSpPr txBox="1"/>
          <p:nvPr/>
        </p:nvSpPr>
        <p:spPr>
          <a:xfrm>
            <a:off x="3629024" y="4330666"/>
            <a:ext cx="551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분양가와 동</a:t>
            </a:r>
            <a:r>
              <a:rPr lang="en-US" altLang="ko-KR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·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호수는 사업 행위 허가 이후 확정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A3F68C-7873-43DC-B74E-0C0956143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3675" y="4038801"/>
            <a:ext cx="1054271" cy="940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2E0A5C-943B-4329-95CC-FEE09E397444}"/>
              </a:ext>
            </a:extLst>
          </p:cNvPr>
          <p:cNvSpPr txBox="1"/>
          <p:nvPr/>
        </p:nvSpPr>
        <p:spPr>
          <a:xfrm>
            <a:off x="3496850" y="383963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DFB379-506D-45EA-8D75-10518C755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436" y="1984693"/>
            <a:ext cx="2038350" cy="2108859"/>
          </a:xfrm>
          <a:prstGeom prst="rect">
            <a:avLst/>
          </a:prstGeom>
        </p:spPr>
      </p:pic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6B0901CE-9C21-43E3-8FF2-336912CD61DC}"/>
              </a:ext>
            </a:extLst>
          </p:cNvPr>
          <p:cNvSpPr/>
          <p:nvPr/>
        </p:nvSpPr>
        <p:spPr>
          <a:xfrm>
            <a:off x="6116189" y="2860284"/>
            <a:ext cx="2439883" cy="453551"/>
          </a:xfrm>
          <a:prstGeom prst="roundRect">
            <a:avLst>
              <a:gd name="adj" fmla="val 50000"/>
            </a:avLst>
          </a:prstGeom>
          <a:solidFill>
            <a:srgbClr val="829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동</a:t>
            </a:r>
            <a:r>
              <a:rPr lang="en-US" altLang="ko-KR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·</a:t>
            </a: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호수</a:t>
            </a:r>
          </a:p>
        </p:txBody>
      </p:sp>
      <p:sp>
        <p:nvSpPr>
          <p:cNvPr id="18" name="사각형: 둥근 모서리 14">
            <a:extLst>
              <a:ext uri="{FF2B5EF4-FFF2-40B4-BE49-F238E27FC236}">
                <a16:creationId xmlns:a16="http://schemas.microsoft.com/office/drawing/2014/main" id="{3B892CCE-2D5C-4EEC-92B3-0228DC5FBC57}"/>
              </a:ext>
            </a:extLst>
          </p:cNvPr>
          <p:cNvSpPr/>
          <p:nvPr/>
        </p:nvSpPr>
        <p:spPr>
          <a:xfrm>
            <a:off x="6116189" y="3395906"/>
            <a:ext cx="2439883" cy="453551"/>
          </a:xfrm>
          <a:prstGeom prst="roundRect">
            <a:avLst>
              <a:gd name="adj" fmla="val 50000"/>
            </a:avLst>
          </a:prstGeom>
          <a:solidFill>
            <a:srgbClr val="829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확정 분양가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C59F0-128A-4CC0-8F51-85948E989A50}"/>
              </a:ext>
            </a:extLst>
          </p:cNvPr>
          <p:cNvSpPr/>
          <p:nvPr/>
        </p:nvSpPr>
        <p:spPr>
          <a:xfrm>
            <a:off x="5538616" y="1928412"/>
            <a:ext cx="3260117" cy="727849"/>
          </a:xfrm>
          <a:prstGeom prst="rect">
            <a:avLst/>
          </a:prstGeom>
          <a:noFill/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불확실한 사업 계획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불확실한 사업비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243DF-B71D-4BEA-998A-C3C99ED34660}"/>
              </a:ext>
            </a:extLst>
          </p:cNvPr>
          <p:cNvSpPr txBox="1"/>
          <p:nvPr/>
        </p:nvSpPr>
        <p:spPr>
          <a:xfrm>
            <a:off x="2914240" y="1146164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C3B69E-F7AF-414D-9D19-46C9A0B0922F}"/>
              </a:ext>
            </a:extLst>
          </p:cNvPr>
          <p:cNvSpPr txBox="1"/>
          <p:nvPr/>
        </p:nvSpPr>
        <p:spPr>
          <a:xfrm>
            <a:off x="7287649" y="193602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4D837-1FD1-4DF2-BBC5-918C8FBF2C53}"/>
              </a:ext>
            </a:extLst>
          </p:cNvPr>
          <p:cNvSpPr txBox="1"/>
          <p:nvPr/>
        </p:nvSpPr>
        <p:spPr>
          <a:xfrm>
            <a:off x="7068026" y="243640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5AF99-18D3-4499-B3C7-FFB7D550072D}"/>
              </a:ext>
            </a:extLst>
          </p:cNvPr>
          <p:cNvSpPr txBox="1"/>
          <p:nvPr/>
        </p:nvSpPr>
        <p:spPr>
          <a:xfrm>
            <a:off x="8620669" y="294725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9E4F90-F5F3-4BA6-AEB7-52DD8D39D698}"/>
              </a:ext>
            </a:extLst>
          </p:cNvPr>
          <p:cNvSpPr txBox="1"/>
          <p:nvPr/>
        </p:nvSpPr>
        <p:spPr>
          <a:xfrm>
            <a:off x="8631260" y="349187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8264066" y="1779329"/>
            <a:ext cx="1858533" cy="991100"/>
          </a:xfrm>
          <a:prstGeom prst="wedgeRectCallout">
            <a:avLst>
              <a:gd name="adj1" fmla="val -109485"/>
              <a:gd name="adj2" fmla="val 1370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#2, #3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 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블릿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넣어서 제시하면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어떨까요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26" name="사각형 설명선 25"/>
          <p:cNvSpPr/>
          <p:nvPr/>
        </p:nvSpPr>
        <p:spPr>
          <a:xfrm>
            <a:off x="9340995" y="4647950"/>
            <a:ext cx="1858533" cy="991100"/>
          </a:xfrm>
          <a:prstGeom prst="wedgeRectCallout">
            <a:avLst>
              <a:gd name="adj1" fmla="val -112938"/>
              <a:gd name="adj2" fmla="val 7602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 진행에 무리가 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없으면 밑줄 부분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삭제하는 것은 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어떨까요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10882540" y="4535707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원안유지</a:t>
            </a: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9646601" y="1178727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F7981E3-1D4A-4084-9328-07E272E1C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9546" y="1893027"/>
            <a:ext cx="311227" cy="34398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9067118-6955-48E9-A7A2-1F242BBC8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21" b="89881" l="6250" r="89803">
                        <a14:foregroundMark x1="18750" y1="30655" x2="3355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9546" y="2380382"/>
            <a:ext cx="311227" cy="343988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CB8797EF-8C91-7297-2122-FF74D7A66F9F}"/>
              </a:ext>
            </a:extLst>
          </p:cNvPr>
          <p:cNvSpPr/>
          <p:nvPr/>
        </p:nvSpPr>
        <p:spPr>
          <a:xfrm>
            <a:off x="10721468" y="1779329"/>
            <a:ext cx="1146730" cy="719879"/>
          </a:xfrm>
          <a:prstGeom prst="wedgeRectCallout">
            <a:avLst>
              <a:gd name="adj1" fmla="val -64283"/>
              <a:gd name="adj2" fmla="val -4463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err="1"/>
              <a:t>엘릭스</a:t>
            </a:r>
            <a:r>
              <a:rPr lang="en-US" altLang="ko-KR" sz="1200" dirty="0"/>
              <a:t>(0609)</a:t>
            </a:r>
          </a:p>
          <a:p>
            <a:pPr algn="ctr"/>
            <a:r>
              <a:rPr lang="ko-KR" altLang="en-US" sz="1200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1449975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그리고 또 대형 건설사를 내세워서 시공사가 마치 확정된 것처럼 얘기하는 것도 홍보를 하고요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 시공사 명의의 브랜드도 이제 간판을 달고 이런 식의 뭐 하는 경우도 많이 있는데 원래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시공사라는 거는 조합 설립이 다 되고 난 다음에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총회에서 결정하도록 돼 있기 때문에 이것들도 확정가가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아니다라고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보고요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2197723783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7A18C-31B0-424A-A6E4-9E8962FB4661}"/>
              </a:ext>
            </a:extLst>
          </p:cNvPr>
          <p:cNvSpPr txBox="1"/>
          <p:nvPr/>
        </p:nvSpPr>
        <p:spPr>
          <a:xfrm>
            <a:off x="3164695" y="1202407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허위 과장 광고로 조합원 모집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6F1C1-F081-4B52-A12F-23BBE1896586}"/>
              </a:ext>
            </a:extLst>
          </p:cNvPr>
          <p:cNvSpPr txBox="1"/>
          <p:nvPr/>
        </p:nvSpPr>
        <p:spPr>
          <a:xfrm>
            <a:off x="3164695" y="854164"/>
            <a:ext cx="366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확정되지 않은 사실에 근거한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5193F-AC9B-4659-AE49-17D287F47A6F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CC1C66-E2B0-4DBB-B48E-13DB779A7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57E176-0A15-4C98-AA53-B836C79F8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055" y="1874355"/>
            <a:ext cx="5612045" cy="2570286"/>
          </a:xfrm>
          <a:prstGeom prst="rect">
            <a:avLst/>
          </a:prstGeom>
        </p:spPr>
      </p:pic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id="{07CA3DBD-64FE-4DAE-97A9-9534C3B44767}"/>
              </a:ext>
            </a:extLst>
          </p:cNvPr>
          <p:cNvSpPr/>
          <p:nvPr/>
        </p:nvSpPr>
        <p:spPr>
          <a:xfrm>
            <a:off x="4833844" y="3541526"/>
            <a:ext cx="2439883" cy="453551"/>
          </a:xfrm>
          <a:prstGeom prst="roundRect">
            <a:avLst>
              <a:gd name="adj" fmla="val 50000"/>
            </a:avLst>
          </a:prstGeom>
          <a:solidFill>
            <a:srgbClr val="829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시공사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09F1FE-FBC0-4286-B5A4-2DED21E1C190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0193E-A15E-49FA-8896-4147F9265AC4}"/>
              </a:ext>
            </a:extLst>
          </p:cNvPr>
          <p:cNvSpPr txBox="1"/>
          <p:nvPr/>
        </p:nvSpPr>
        <p:spPr>
          <a:xfrm>
            <a:off x="3629024" y="4330666"/>
            <a:ext cx="551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시공사는 조합설립인가 후 총회에서 결정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2B396C-59A3-4FF0-99B4-FFF6BC7C6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3675" y="4038801"/>
            <a:ext cx="1054271" cy="940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D51FCE-692E-45AF-AD78-96462DAEF2A0}"/>
              </a:ext>
            </a:extLst>
          </p:cNvPr>
          <p:cNvSpPr txBox="1"/>
          <p:nvPr/>
        </p:nvSpPr>
        <p:spPr>
          <a:xfrm>
            <a:off x="4398715" y="3335667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31961-ECC4-44E9-9A92-D0248F52FC6C}"/>
              </a:ext>
            </a:extLst>
          </p:cNvPr>
          <p:cNvSpPr txBox="1"/>
          <p:nvPr/>
        </p:nvSpPr>
        <p:spPr>
          <a:xfrm>
            <a:off x="3510663" y="400074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49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99DAB6-2596-467B-8B51-C6C314BC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439" y="1849653"/>
            <a:ext cx="3302761" cy="2619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가장 좀 심각한 게 뭐냐 하면 토지 매입이 얼마까지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완료됐습니다라고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잠깐 이렇게 얘기하는 경우도 있는데 이거 거의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정말 빈번하게 거짓말하는 경우 많습니다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실제로는 토지 매입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해봤자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10%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밖에 안 됐는데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이상 됐다는 둥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60%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됐다는 둥 곧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70%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넘길 거라는 둥 뭐 이런 식으로 얘기하는 경우가 상당히 많이 있고요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2216579085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지역주택조합의 피해 사례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7A18C-31B0-424A-A6E4-9E8962FB4661}"/>
              </a:ext>
            </a:extLst>
          </p:cNvPr>
          <p:cNvSpPr txBox="1"/>
          <p:nvPr/>
        </p:nvSpPr>
        <p:spPr>
          <a:xfrm>
            <a:off x="3164695" y="1202407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허위 과장 광고로 조합원 모집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F6F1C1-F081-4B52-A12F-23BBE1896586}"/>
              </a:ext>
            </a:extLst>
          </p:cNvPr>
          <p:cNvSpPr txBox="1"/>
          <p:nvPr/>
        </p:nvSpPr>
        <p:spPr>
          <a:xfrm>
            <a:off x="3164695" y="854164"/>
            <a:ext cx="366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확정되지 않은 사실에 근거한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45193F-AC9B-4659-AE49-17D287F47A6F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CC1C66-E2B0-4DBB-B48E-13DB779A7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02C996D0-576B-4B89-BE9A-A5BFACBE7E97}"/>
              </a:ext>
            </a:extLst>
          </p:cNvPr>
          <p:cNvSpPr/>
          <p:nvPr/>
        </p:nvSpPr>
        <p:spPr>
          <a:xfrm>
            <a:off x="4822877" y="3582318"/>
            <a:ext cx="2439883" cy="453551"/>
          </a:xfrm>
          <a:prstGeom prst="roundRect">
            <a:avLst>
              <a:gd name="adj" fmla="val 50000"/>
            </a:avLst>
          </a:prstGeom>
          <a:solidFill>
            <a:srgbClr val="829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토지 매입률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76D3DB-F57A-498D-A595-4C40BE37126E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429163-46F9-45A8-9B3B-9792CEF25F07}"/>
              </a:ext>
            </a:extLst>
          </p:cNvPr>
          <p:cNvSpPr txBox="1"/>
          <p:nvPr/>
        </p:nvSpPr>
        <p:spPr>
          <a:xfrm>
            <a:off x="3629024" y="4330666"/>
            <a:ext cx="5514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가장 빈번한 거짓말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A81FCC-9477-4B05-8417-46CF2BEB5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3675" y="4038801"/>
            <a:ext cx="1054271" cy="940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1ED879-C61B-499B-841D-F5B36675E10A}"/>
              </a:ext>
            </a:extLst>
          </p:cNvPr>
          <p:cNvSpPr txBox="1"/>
          <p:nvPr/>
        </p:nvSpPr>
        <p:spPr>
          <a:xfrm>
            <a:off x="4398715" y="3335667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85F9B-5BEF-4D2F-8816-71E1BF8FEFFC}"/>
              </a:ext>
            </a:extLst>
          </p:cNvPr>
          <p:cNvSpPr txBox="1"/>
          <p:nvPr/>
        </p:nvSpPr>
        <p:spPr>
          <a:xfrm>
            <a:off x="3510663" y="400074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7701476" y="3152521"/>
            <a:ext cx="1858533" cy="991100"/>
          </a:xfrm>
          <a:prstGeom prst="wedgeRectCallout">
            <a:avLst>
              <a:gd name="adj1" fmla="val -109485"/>
              <a:gd name="adj2" fmla="val 1370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토지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매입률</a:t>
            </a:r>
            <a:endParaRPr lang="en-US" altLang="ko-KR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603144" y="2518554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129131236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32195</TotalTime>
  <Words>2557</Words>
  <Application>Microsoft Office PowerPoint</Application>
  <PresentationFormat>화면 슬라이드 쇼(16:9)</PresentationFormat>
  <Paragraphs>300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ONE 모바일고딕 Bold</vt:lpstr>
      <vt:lpstr>ONE 모바일고딕 Regular</vt:lpstr>
      <vt:lpstr>ONE 모바일고딕 Title</vt:lpstr>
      <vt:lpstr>강원교육튼튼</vt:lpstr>
      <vt:lpstr>나눔고딕</vt:lpstr>
      <vt:lpstr>나눔고딕 ExtraBold</vt:lpstr>
      <vt:lpstr>나눔스퀘어</vt:lpstr>
      <vt:lpstr>나눔스퀘어 Bold</vt:lpstr>
      <vt:lpstr>와구리체 TTF</vt:lpstr>
      <vt:lpstr>Arial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7136</cp:lastModifiedBy>
  <cp:revision>3142</cp:revision>
  <dcterms:created xsi:type="dcterms:W3CDTF">2019-02-18T21:25:23Z</dcterms:created>
  <dcterms:modified xsi:type="dcterms:W3CDTF">2025-06-11T03:11:54Z</dcterms:modified>
</cp:coreProperties>
</file>